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20"/>
  </p:notesMasterIdLst>
  <p:sldIdLst>
    <p:sldId id="256" r:id="rId5"/>
    <p:sldId id="260" r:id="rId6"/>
    <p:sldId id="262" r:id="rId7"/>
    <p:sldId id="263" r:id="rId8"/>
    <p:sldId id="264" r:id="rId9"/>
    <p:sldId id="265" r:id="rId10"/>
    <p:sldId id="267" r:id="rId11"/>
    <p:sldId id="268" r:id="rId12"/>
    <p:sldId id="269" r:id="rId13"/>
    <p:sldId id="270" r:id="rId14"/>
    <p:sldId id="271" r:id="rId15"/>
    <p:sldId id="261" r:id="rId16"/>
    <p:sldId id="257" r:id="rId17"/>
    <p:sldId id="258" r:id="rId18"/>
    <p:sldId id="266" r:id="rId19"/>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DD81C7-CD32-4D31-8854-5F8747D99751}">
          <p14:sldIdLst>
            <p14:sldId id="256"/>
            <p14:sldId id="260"/>
            <p14:sldId id="262"/>
            <p14:sldId id="263"/>
            <p14:sldId id="264"/>
            <p14:sldId id="265"/>
            <p14:sldId id="267"/>
            <p14:sldId id="268"/>
            <p14:sldId id="269"/>
            <p14:sldId id="270"/>
            <p14:sldId id="271"/>
            <p14:sldId id="261"/>
            <p14:sldId id="257"/>
            <p14:sldId id="258"/>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B1511-2833-4DB8-82EF-173CED02B3BB}" v="1" dt="2025-02-23T11:19:11.857"/>
    <p1510:client id="{7354263E-9D5F-4F25-93EE-BD6D6C012387}" v="74" dt="2025-02-23T07:19:29.474"/>
    <p1510:client id="{B25C427C-E9E2-4C43-8225-406307EF783A}" v="2303" dt="2025-02-23T22:42:08.673"/>
    <p1510:client id="{B5BE082D-1CEB-5611-6180-D8AC52A52240}" v="1003" dt="2025-02-23T06:36:39.789"/>
    <p1510:client id="{D04AD6D9-EC61-ECF2-2711-88DB5500E45F}" v="67" dt="2025-02-22T22:31:34.154"/>
    <p1510:client id="{F4A99BA7-C447-4092-B86A-BB87774A39D2}" v="1463" dt="2025-02-23T06:58:31.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39E5C-7C8E-457F-81AD-C7DD0C7B595B}" type="datetimeFigureOut">
              <a:rPr lang="en-US" smtClean="0"/>
              <a:t>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5A9EC-148D-4385-A3A0-DD45A57A09DE}" type="slidenum">
              <a:rPr lang="en-US" smtClean="0"/>
              <a:t>‹#›</a:t>
            </a:fld>
            <a:endParaRPr lang="en-US"/>
          </a:p>
        </p:txBody>
      </p:sp>
    </p:spTree>
    <p:extLst>
      <p:ext uri="{BB962C8B-B14F-4D97-AF65-F5344CB8AC3E}">
        <p14:creationId xmlns:p14="http://schemas.microsoft.com/office/powerpoint/2010/main" val="4003767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2</a:t>
            </a:fld>
            <a:endParaRPr lang="en-US"/>
          </a:p>
        </p:txBody>
      </p:sp>
    </p:spTree>
    <p:extLst>
      <p:ext uri="{BB962C8B-B14F-4D97-AF65-F5344CB8AC3E}">
        <p14:creationId xmlns:p14="http://schemas.microsoft.com/office/powerpoint/2010/main" val="148066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14</a:t>
            </a:fld>
            <a:endParaRPr lang="en-US"/>
          </a:p>
        </p:txBody>
      </p:sp>
    </p:spTree>
    <p:extLst>
      <p:ext uri="{BB962C8B-B14F-4D97-AF65-F5344CB8AC3E}">
        <p14:creationId xmlns:p14="http://schemas.microsoft.com/office/powerpoint/2010/main" val="311245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5A9EC-148D-4385-A3A0-DD45A57A09DE}" type="slidenum">
              <a:rPr lang="en-US" smtClean="0"/>
              <a:t>15</a:t>
            </a:fld>
            <a:endParaRPr lang="en-US"/>
          </a:p>
        </p:txBody>
      </p:sp>
    </p:spTree>
    <p:extLst>
      <p:ext uri="{BB962C8B-B14F-4D97-AF65-F5344CB8AC3E}">
        <p14:creationId xmlns:p14="http://schemas.microsoft.com/office/powerpoint/2010/main" val="3452657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8029-33F3-9414-AD10-00871D91AA5D}"/>
              </a:ext>
            </a:extLst>
          </p:cNvPr>
          <p:cNvSpPr>
            <a:spLocks noGrp="1"/>
          </p:cNvSpPr>
          <p:nvPr>
            <p:ph type="ctrTitle"/>
          </p:nvPr>
        </p:nvSpPr>
        <p:spPr>
          <a:xfrm>
            <a:off x="2267712" y="1408176"/>
            <a:ext cx="6400800" cy="2387600"/>
          </a:xfrm>
        </p:spPr>
        <p:txBody>
          <a:bodyPr anchor="t">
            <a:normAutofit/>
          </a:bodyPr>
          <a:lstStyle>
            <a:lvl1pPr algn="l">
              <a:lnSpc>
                <a:spcPct val="80000"/>
              </a:lnSpc>
              <a:defRPr sz="7200" cap="all" baseline="0">
                <a:solidFill>
                  <a:schemeClr val="bg1"/>
                </a:solidFill>
              </a:defRPr>
            </a:lvl1pPr>
          </a:lstStyle>
          <a:p>
            <a:r>
              <a:rPr lang="en-US"/>
              <a:t>Click to edit Master title style</a:t>
            </a:r>
            <a:endParaRPr lang="en-PK"/>
          </a:p>
        </p:txBody>
      </p:sp>
      <p:sp>
        <p:nvSpPr>
          <p:cNvPr id="3" name="Subtitle 2">
            <a:extLst>
              <a:ext uri="{FF2B5EF4-FFF2-40B4-BE49-F238E27FC236}">
                <a16:creationId xmlns:a16="http://schemas.microsoft.com/office/drawing/2014/main" id="{4F32B008-64B6-378D-9C5D-DCC8DFEBC69E}"/>
              </a:ext>
            </a:extLst>
          </p:cNvPr>
          <p:cNvSpPr>
            <a:spLocks noGrp="1"/>
          </p:cNvSpPr>
          <p:nvPr>
            <p:ph type="subTitle" idx="1"/>
          </p:nvPr>
        </p:nvSpPr>
        <p:spPr>
          <a:xfrm>
            <a:off x="3867912" y="5047488"/>
            <a:ext cx="5486400" cy="384048"/>
          </a:xfrm>
        </p:spPr>
        <p:txBody>
          <a:bodyPr/>
          <a:lstStyle>
            <a:lvl1pPr marL="0" indent="0" algn="l">
              <a:lnSpc>
                <a:spcPct val="80000"/>
              </a:lnSpc>
              <a:spcBef>
                <a:spcPts val="0"/>
              </a:spcBef>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grpSp>
        <p:nvGrpSpPr>
          <p:cNvPr id="7" name="Group 6">
            <a:extLst>
              <a:ext uri="{FF2B5EF4-FFF2-40B4-BE49-F238E27FC236}">
                <a16:creationId xmlns:a16="http://schemas.microsoft.com/office/drawing/2014/main" id="{15444BA9-47A2-8EBA-F11F-AF833CBC1FB6}"/>
              </a:ext>
            </a:extLst>
          </p:cNvPr>
          <p:cNvGrpSpPr/>
          <p:nvPr/>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F7C7E957-5A54-C6BB-DBCA-B0A579E99122}"/>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75792F5-3B57-83E5-2E85-1B67A64BF570}"/>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150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2295144" y="1463040"/>
            <a:ext cx="7498080" cy="704088"/>
          </a:xfrm>
        </p:spPr>
        <p:txBody>
          <a:bodyPr/>
          <a:lstStyle>
            <a:lvl1pPr>
              <a:defRPr sz="5000"/>
            </a:lvl1pPr>
          </a:lstStyle>
          <a:p>
            <a:r>
              <a:rPr lang="en-US" noProof="0"/>
              <a:t>Click to edit Master title style</a:t>
            </a:r>
          </a:p>
        </p:txBody>
      </p:sp>
      <p:grpSp>
        <p:nvGrpSpPr>
          <p:cNvPr id="9" name="Group 8">
            <a:extLst>
              <a:ext uri="{FF2B5EF4-FFF2-40B4-BE49-F238E27FC236}">
                <a16:creationId xmlns:a16="http://schemas.microsoft.com/office/drawing/2014/main" id="{52784B99-8374-AA22-4161-578F9BF77E2B}"/>
              </a:ext>
            </a:extLst>
          </p:cNvPr>
          <p:cNvGrpSpPr/>
          <p:nvPr/>
        </p:nvGrpSpPr>
        <p:grpSpPr>
          <a:xfrm>
            <a:off x="2400300" y="2535841"/>
            <a:ext cx="9801127" cy="821"/>
            <a:chOff x="2286319" y="5546299"/>
            <a:chExt cx="9801127" cy="903"/>
          </a:xfrm>
        </p:grpSpPr>
        <p:cxnSp>
          <p:nvCxnSpPr>
            <p:cNvPr id="10" name="Straight Connector 9">
              <a:extLst>
                <a:ext uri="{FF2B5EF4-FFF2-40B4-BE49-F238E27FC236}">
                  <a16:creationId xmlns:a16="http://schemas.microsoft.com/office/drawing/2014/main" id="{F0F45B19-145D-7398-7A64-A88B28251AAD}"/>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29EB3C-D7BA-1FCE-3158-8F1116C6F5BE}"/>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2322576"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2322576" y="444398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2020824" y="3401568"/>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2020824" y="4901184"/>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5843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603504" y="1463040"/>
            <a:ext cx="10871708" cy="704088"/>
          </a:xfrm>
        </p:spPr>
        <p:txBody>
          <a:bodyPr/>
          <a:lstStyle>
            <a:lvl1pPr>
              <a:defRPr sz="5000"/>
            </a:lvl1pPr>
          </a:lstStyle>
          <a:p>
            <a:r>
              <a:rPr lang="en-US"/>
              <a:t>Click to edit Master title style</a:t>
            </a:r>
            <a:endParaRPr lang="en-PK"/>
          </a:p>
        </p:txBody>
      </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649224"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433425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365760"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4005072"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B8221A12-8B19-605A-2244-2D732269C955}"/>
              </a:ext>
            </a:extLst>
          </p:cNvPr>
          <p:cNvGrpSpPr/>
          <p:nvPr/>
        </p:nvGrpSpPr>
        <p:grpSpPr>
          <a:xfrm>
            <a:off x="716788" y="2527173"/>
            <a:ext cx="10758424" cy="1564"/>
            <a:chOff x="2792270" y="5541172"/>
            <a:chExt cx="11391900" cy="158"/>
          </a:xfrm>
        </p:grpSpPr>
        <p:cxnSp>
          <p:nvCxnSpPr>
            <p:cNvPr id="17" name="Straight Connector 16">
              <a:extLst>
                <a:ext uri="{FF2B5EF4-FFF2-40B4-BE49-F238E27FC236}">
                  <a16:creationId xmlns:a16="http://schemas.microsoft.com/office/drawing/2014/main" id="{A86C500B-5A93-298F-7CEF-ED445452E460}"/>
                </a:ext>
              </a:extLst>
            </p:cNvPr>
            <p:cNvCxnSpPr>
              <a:cxnSpLocks/>
            </p:cNvCxnSpPr>
            <p:nvPr/>
          </p:nvCxnSpPr>
          <p:spPr>
            <a:xfrm>
              <a:off x="2792270" y="5541172"/>
              <a:ext cx="676046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A559BC-EF4A-29D4-CF56-6425516A5D91}"/>
                </a:ext>
              </a:extLst>
            </p:cNvPr>
            <p:cNvCxnSpPr>
              <a:cxnSpLocks/>
            </p:cNvCxnSpPr>
            <p:nvPr/>
          </p:nvCxnSpPr>
          <p:spPr>
            <a:xfrm>
              <a:off x="9552734" y="5541330"/>
              <a:ext cx="4631436"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Text Placeholder 10">
            <a:extLst>
              <a:ext uri="{FF2B5EF4-FFF2-40B4-BE49-F238E27FC236}">
                <a16:creationId xmlns:a16="http://schemas.microsoft.com/office/drawing/2014/main" id="{D2D34186-8505-57AE-F518-0C83BF1C06C9}"/>
              </a:ext>
            </a:extLst>
          </p:cNvPr>
          <p:cNvSpPr>
            <a:spLocks noGrp="1"/>
          </p:cNvSpPr>
          <p:nvPr>
            <p:ph type="body" sz="quarter" idx="17"/>
          </p:nvPr>
        </p:nvSpPr>
        <p:spPr>
          <a:xfrm>
            <a:off x="826617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0" name="Text Placeholder 13">
            <a:extLst>
              <a:ext uri="{FF2B5EF4-FFF2-40B4-BE49-F238E27FC236}">
                <a16:creationId xmlns:a16="http://schemas.microsoft.com/office/drawing/2014/main" id="{ABE767DA-9D93-94AD-D34D-2B8A51A76645}"/>
              </a:ext>
            </a:extLst>
          </p:cNvPr>
          <p:cNvSpPr>
            <a:spLocks noGrp="1"/>
          </p:cNvSpPr>
          <p:nvPr>
            <p:ph type="body" sz="quarter" idx="18"/>
          </p:nvPr>
        </p:nvSpPr>
        <p:spPr>
          <a:xfrm>
            <a:off x="7973568"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9869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E86B75-C16C-C033-D27D-FF84EFB71131}"/>
              </a:ext>
            </a:extLst>
          </p:cNvPr>
          <p:cNvSpPr/>
          <p:nvPr/>
        </p:nvSpPr>
        <p:spPr>
          <a:xfrm>
            <a:off x="0" y="0"/>
            <a:ext cx="10020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1443F-EAC2-06D1-A3D1-D73510EAF2A3}"/>
              </a:ext>
            </a:extLst>
          </p:cNvPr>
          <p:cNvSpPr>
            <a:spLocks noGrp="1"/>
          </p:cNvSpPr>
          <p:nvPr>
            <p:ph type="title"/>
          </p:nvPr>
        </p:nvSpPr>
        <p:spPr>
          <a:xfrm>
            <a:off x="2313432" y="1426464"/>
            <a:ext cx="6675120" cy="1702816"/>
          </a:xfrm>
        </p:spPr>
        <p:txBody>
          <a:bodyPr anchor="t"/>
          <a:lstStyle>
            <a:lvl1pPr>
              <a:lnSpc>
                <a:spcPct val="80000"/>
              </a:lnSpc>
              <a:defRPr sz="7200" cap="all" baseline="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D80535FC-1B0E-C4EB-FE55-190522219FEA}"/>
              </a:ext>
            </a:extLst>
          </p:cNvPr>
          <p:cNvGrpSpPr/>
          <p:nvPr/>
        </p:nvGrpSpPr>
        <p:grpSpPr>
          <a:xfrm>
            <a:off x="3979533" y="5799270"/>
            <a:ext cx="8212467" cy="0"/>
            <a:chOff x="3733800" y="5537385"/>
            <a:chExt cx="8212467" cy="0"/>
          </a:xfrm>
        </p:grpSpPr>
        <p:cxnSp>
          <p:nvCxnSpPr>
            <p:cNvPr id="8" name="Straight Connector 7">
              <a:extLst>
                <a:ext uri="{FF2B5EF4-FFF2-40B4-BE49-F238E27FC236}">
                  <a16:creationId xmlns:a16="http://schemas.microsoft.com/office/drawing/2014/main" id="{9CA6B206-18E0-06D2-958F-E859A1428A57}"/>
                </a:ext>
              </a:extLst>
            </p:cNvPr>
            <p:cNvCxnSpPr>
              <a:cxnSpLocks/>
            </p:cNvCxnSpPr>
            <p:nvPr/>
          </p:nvCxnSpPr>
          <p:spPr>
            <a:xfrm>
              <a:off x="3733800" y="5537385"/>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447EEA7-F856-F6C0-18DD-5D37FD51D45B}"/>
                </a:ext>
              </a:extLst>
            </p:cNvPr>
            <p:cNvCxnSpPr>
              <a:cxnSpLocks/>
            </p:cNvCxnSpPr>
            <p:nvPr/>
          </p:nvCxnSpPr>
          <p:spPr>
            <a:xfrm>
              <a:off x="9774567" y="5537385"/>
              <a:ext cx="21717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 Placeholder 10">
            <a:extLst>
              <a:ext uri="{FF2B5EF4-FFF2-40B4-BE49-F238E27FC236}">
                <a16:creationId xmlns:a16="http://schemas.microsoft.com/office/drawing/2014/main" id="{A9C909AE-4D54-F197-103E-29E9C2597F56}"/>
              </a:ext>
            </a:extLst>
          </p:cNvPr>
          <p:cNvSpPr>
            <a:spLocks noGrp="1"/>
          </p:cNvSpPr>
          <p:nvPr>
            <p:ph type="body" sz="quarter" idx="10"/>
          </p:nvPr>
        </p:nvSpPr>
        <p:spPr>
          <a:xfrm>
            <a:off x="3877056" y="3383280"/>
            <a:ext cx="4754880" cy="2057400"/>
          </a:xfrm>
        </p:spPr>
        <p:txBody>
          <a:bodyPr/>
          <a:lstStyle>
            <a:lvl1pPr marL="0" indent="0">
              <a:lnSpc>
                <a:spcPct val="150000"/>
              </a:lnSpc>
              <a:spcBef>
                <a:spcPts val="0"/>
              </a:spcBef>
              <a:buNone/>
              <a:defRPr sz="2200" b="1">
                <a:solidFill>
                  <a:schemeClr val="bg1"/>
                </a:solidFill>
              </a:defRPr>
            </a:lvl1pPr>
            <a:lvl2pPr marL="0" indent="0">
              <a:lnSpc>
                <a:spcPct val="150000"/>
              </a:lnSpc>
              <a:spcBef>
                <a:spcPts val="0"/>
              </a:spcBef>
              <a:buNone/>
              <a:defRPr sz="2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024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C28C00-D101-DFF8-7E0A-1AEBF0DBE72B}"/>
              </a:ext>
            </a:extLst>
          </p:cNvPr>
          <p:cNvSpPr>
            <a:spLocks noGrp="1"/>
          </p:cNvSpPr>
          <p:nvPr>
            <p:ph type="dt" sz="half" idx="10"/>
          </p:nvPr>
        </p:nvSpPr>
        <p:spPr/>
        <p:txBody>
          <a:bodyPr/>
          <a:lstStyle/>
          <a:p>
            <a:fld id="{5CABFC79-6FD1-47F7-A1DB-45B5F5CC93E8}" type="datetimeFigureOut">
              <a:rPr lang="en-US" smtClean="0"/>
              <a:t>2/23/2025</a:t>
            </a:fld>
            <a:endParaRPr lang="en-US"/>
          </a:p>
        </p:txBody>
      </p:sp>
      <p:sp>
        <p:nvSpPr>
          <p:cNvPr id="4" name="Footer Placeholder 3">
            <a:extLst>
              <a:ext uri="{FF2B5EF4-FFF2-40B4-BE49-F238E27FC236}">
                <a16:creationId xmlns:a16="http://schemas.microsoft.com/office/drawing/2014/main" id="{D74C5F1F-F8B7-6C5F-6A7F-5F8F6128A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9287E-E726-E0E6-2871-FE77159B5E01}"/>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Title 5">
            <a:extLst>
              <a:ext uri="{FF2B5EF4-FFF2-40B4-BE49-F238E27FC236}">
                <a16:creationId xmlns:a16="http://schemas.microsoft.com/office/drawing/2014/main" id="{160592E8-155C-36FA-DA0A-52B23CE8AF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328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64B432-06C2-E932-E96F-67CECC2E9658}"/>
              </a:ext>
            </a:extLst>
          </p:cNvPr>
          <p:cNvSpPr>
            <a:spLocks noGrp="1"/>
          </p:cNvSpPr>
          <p:nvPr>
            <p:ph type="dt" sz="half" idx="10"/>
          </p:nvPr>
        </p:nvSpPr>
        <p:spPr/>
        <p:txBody>
          <a:bodyPr/>
          <a:lstStyle/>
          <a:p>
            <a:fld id="{5CABFC79-6FD1-47F7-A1DB-45B5F5CC93E8}" type="datetimeFigureOut">
              <a:rPr lang="en-US" smtClean="0"/>
              <a:t>2/23/2025</a:t>
            </a:fld>
            <a:endParaRPr lang="en-US"/>
          </a:p>
        </p:txBody>
      </p:sp>
      <p:sp>
        <p:nvSpPr>
          <p:cNvPr id="3" name="Footer Placeholder 2">
            <a:extLst>
              <a:ext uri="{FF2B5EF4-FFF2-40B4-BE49-F238E27FC236}">
                <a16:creationId xmlns:a16="http://schemas.microsoft.com/office/drawing/2014/main" id="{7F1F3471-B7F6-01DB-D712-136C1626D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05956-4CA5-988F-7C93-317A88D1202C}"/>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1962782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670E-478C-D301-FCE5-E83002469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283B16CD-30BD-156F-11B4-9CF89A064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0E3C54B0-9878-1911-8DE9-EC464D202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493B1-79A4-1FA9-B462-853856DE870E}"/>
              </a:ext>
            </a:extLst>
          </p:cNvPr>
          <p:cNvSpPr>
            <a:spLocks noGrp="1"/>
          </p:cNvSpPr>
          <p:nvPr>
            <p:ph type="dt" sz="half" idx="10"/>
          </p:nvPr>
        </p:nvSpPr>
        <p:spPr/>
        <p:txBody>
          <a:bodyPr/>
          <a:lstStyle/>
          <a:p>
            <a:fld id="{5CABFC79-6FD1-47F7-A1DB-45B5F5CC93E8}" type="datetimeFigureOut">
              <a:rPr lang="en-US" smtClean="0"/>
              <a:t>2/23/2025</a:t>
            </a:fld>
            <a:endParaRPr lang="en-US"/>
          </a:p>
        </p:txBody>
      </p:sp>
      <p:sp>
        <p:nvSpPr>
          <p:cNvPr id="6" name="Footer Placeholder 5">
            <a:extLst>
              <a:ext uri="{FF2B5EF4-FFF2-40B4-BE49-F238E27FC236}">
                <a16:creationId xmlns:a16="http://schemas.microsoft.com/office/drawing/2014/main" id="{A697EEE8-8F1E-8F14-E2ED-333A1FF24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FABEB-B6B7-2591-AE85-265A3F873192}"/>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1553083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2A6A-C17E-2616-3199-C8D78E7EE7E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37705714-E101-08DD-6A13-D561A3EC2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Text Placeholder 3">
            <a:extLst>
              <a:ext uri="{FF2B5EF4-FFF2-40B4-BE49-F238E27FC236}">
                <a16:creationId xmlns:a16="http://schemas.microsoft.com/office/drawing/2014/main" id="{B16ECB26-D659-5BC3-C669-1B45225D2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D4464F27-6C3B-1E36-B1DC-ECB72DCF22AC}"/>
              </a:ext>
            </a:extLst>
          </p:cNvPr>
          <p:cNvSpPr>
            <a:spLocks noGrp="1"/>
          </p:cNvSpPr>
          <p:nvPr>
            <p:ph type="dt" sz="half" idx="10"/>
          </p:nvPr>
        </p:nvSpPr>
        <p:spPr/>
        <p:txBody>
          <a:bodyPr/>
          <a:lstStyle/>
          <a:p>
            <a:fld id="{5CABFC79-6FD1-47F7-A1DB-45B5F5CC93E8}" type="datetimeFigureOut">
              <a:rPr lang="en-US" smtClean="0"/>
              <a:t>2/23/2025</a:t>
            </a:fld>
            <a:endParaRPr lang="en-US"/>
          </a:p>
        </p:txBody>
      </p:sp>
      <p:sp>
        <p:nvSpPr>
          <p:cNvPr id="6" name="Footer Placeholder 5">
            <a:extLst>
              <a:ext uri="{FF2B5EF4-FFF2-40B4-BE49-F238E27FC236}">
                <a16:creationId xmlns:a16="http://schemas.microsoft.com/office/drawing/2014/main" id="{1BC595AB-D292-D355-47CD-748C160B1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CEE5F-F44A-DD2C-EEC3-D4C76B69D15D}"/>
              </a:ext>
            </a:extLst>
          </p:cNvPr>
          <p:cNvSpPr>
            <a:spLocks noGrp="1"/>
          </p:cNvSpPr>
          <p:nvPr>
            <p:ph type="sldNum" sz="quarter" idx="12"/>
          </p:nvPr>
        </p:nvSpPr>
        <p:spPr/>
        <p:txBody>
          <a:bodyPr/>
          <a:lstStyle/>
          <a:p>
            <a:fld id="{73B1BD51-B47A-4B1E-B2B3-25F5A07E9A1C}" type="slidenum">
              <a:rPr lang="en-US" smtClean="0"/>
              <a:t>‹#›</a:t>
            </a:fld>
            <a:endParaRPr lang="en-US"/>
          </a:p>
        </p:txBody>
      </p:sp>
    </p:spTree>
    <p:extLst>
      <p:ext uri="{BB962C8B-B14F-4D97-AF65-F5344CB8AC3E}">
        <p14:creationId xmlns:p14="http://schemas.microsoft.com/office/powerpoint/2010/main" val="301925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3BBE-23DC-E951-32B6-0E91B8089184}"/>
              </a:ext>
            </a:extLst>
          </p:cNvPr>
          <p:cNvSpPr>
            <a:spLocks noGrp="1"/>
          </p:cNvSpPr>
          <p:nvPr>
            <p:ph type="title"/>
          </p:nvPr>
        </p:nvSpPr>
        <p:spPr>
          <a:xfrm>
            <a:off x="2295144" y="1463040"/>
            <a:ext cx="7498080" cy="704088"/>
          </a:xfrm>
        </p:spPr>
        <p:txBody>
          <a:bodyPr/>
          <a:lstStyle>
            <a:lvl1pPr>
              <a:defRPr sz="50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4110836A-7452-872A-28D0-081C1338DC63}"/>
              </a:ext>
            </a:extLst>
          </p:cNvPr>
          <p:cNvSpPr>
            <a:spLocks noGrp="1"/>
          </p:cNvSpPr>
          <p:nvPr>
            <p:ph idx="1"/>
          </p:nvPr>
        </p:nvSpPr>
        <p:spPr>
          <a:xfrm>
            <a:off x="2322576" y="2953512"/>
            <a:ext cx="7470648" cy="3296563"/>
          </a:xfrm>
        </p:spPr>
        <p:txBody>
          <a:bodyPr/>
          <a:lstStyle>
            <a:lvl1pPr marL="0" indent="0">
              <a:lnSpc>
                <a:spcPct val="100000"/>
              </a:lnSpc>
              <a:spcBef>
                <a:spcPts val="0"/>
              </a:spcBef>
              <a:spcAft>
                <a:spcPts val="1500"/>
              </a:spcAft>
              <a:buNone/>
              <a:defRPr sz="2200" b="1"/>
            </a:lvl1pPr>
            <a:lvl2pPr marL="0" indent="0">
              <a:lnSpc>
                <a:spcPct val="100000"/>
              </a:lnSpc>
              <a:spcBef>
                <a:spcPts val="0"/>
              </a:spcBef>
              <a:buNone/>
              <a:defRPr sz="1600" i="1"/>
            </a:lvl2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35E39F35-2573-69E0-B17D-B4B0F85CE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5CE41-241D-72CD-1C8F-006A477B5301}"/>
              </a:ext>
            </a:extLst>
          </p:cNvPr>
          <p:cNvSpPr>
            <a:spLocks noGrp="1"/>
          </p:cNvSpPr>
          <p:nvPr>
            <p:ph type="sldNum" sz="quarter" idx="12"/>
          </p:nvPr>
        </p:nvSpPr>
        <p:spPr/>
        <p:txBody>
          <a:bodyPr/>
          <a:lstStyle/>
          <a:p>
            <a:fld id="{73B1BD51-B47A-4B1E-B2B3-25F5A07E9A1C}" type="slidenum">
              <a:rPr lang="en-US" smtClean="0"/>
              <a:t>‹#›</a:t>
            </a:fld>
            <a:endParaRPr lang="en-US"/>
          </a:p>
        </p:txBody>
      </p:sp>
      <p:grpSp>
        <p:nvGrpSpPr>
          <p:cNvPr id="7" name="Group 6">
            <a:extLst>
              <a:ext uri="{FF2B5EF4-FFF2-40B4-BE49-F238E27FC236}">
                <a16:creationId xmlns:a16="http://schemas.microsoft.com/office/drawing/2014/main" id="{52789DD7-8E5F-BCF6-7A1E-0AC33BD880AC}"/>
              </a:ext>
            </a:extLst>
          </p:cNvPr>
          <p:cNvGrpSpPr/>
          <p:nvPr/>
        </p:nvGrpSpPr>
        <p:grpSpPr>
          <a:xfrm>
            <a:off x="2400300" y="2535841"/>
            <a:ext cx="9801127" cy="821"/>
            <a:chOff x="2286319" y="5546299"/>
            <a:chExt cx="9801127" cy="903"/>
          </a:xfrm>
        </p:grpSpPr>
        <p:cxnSp>
          <p:nvCxnSpPr>
            <p:cNvPr id="8" name="Straight Connector 7">
              <a:extLst>
                <a:ext uri="{FF2B5EF4-FFF2-40B4-BE49-F238E27FC236}">
                  <a16:creationId xmlns:a16="http://schemas.microsoft.com/office/drawing/2014/main" id="{D610F86C-F479-AC03-216E-DD60112AC854}"/>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02E8F6-3623-48C2-4F02-9472E2977FB8}"/>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596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9D39-DAD0-D550-D3C7-42F702A78C3A}"/>
              </a:ext>
            </a:extLst>
          </p:cNvPr>
          <p:cNvSpPr>
            <a:spLocks noGrp="1"/>
          </p:cNvSpPr>
          <p:nvPr>
            <p:ph type="title"/>
          </p:nvPr>
        </p:nvSpPr>
        <p:spPr>
          <a:xfrm>
            <a:off x="4056992" y="1709738"/>
            <a:ext cx="7290458" cy="2852737"/>
          </a:xfrm>
        </p:spPr>
        <p:txBody>
          <a:bodyPr anchor="b"/>
          <a:lstStyle>
            <a:lvl1pPr>
              <a:defRPr sz="6000">
                <a:solidFill>
                  <a:schemeClr val="bg1"/>
                </a:solidFill>
              </a:defRPr>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8E054DFA-4C17-2AA0-0E19-8D452B73AA20}"/>
              </a:ext>
            </a:extLst>
          </p:cNvPr>
          <p:cNvSpPr>
            <a:spLocks noGrp="1"/>
          </p:cNvSpPr>
          <p:nvPr>
            <p:ph type="body" idx="1"/>
          </p:nvPr>
        </p:nvSpPr>
        <p:spPr>
          <a:xfrm>
            <a:off x="4056992" y="4589463"/>
            <a:ext cx="729045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F8D5DED-A875-4BFE-015E-C29679EC468C}"/>
              </a:ext>
            </a:extLst>
          </p:cNvPr>
          <p:cNvGrpSpPr/>
          <p:nvPr/>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4ED54A14-B37E-AA5D-2F7D-4530DEF3C347}"/>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11F7DB-0F8D-8E5A-0137-AD5E5B20C351}"/>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144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wo column dark">
    <p:bg>
      <p:bgPr>
        <a:solidFill>
          <a:schemeClr val="accent5"/>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Rectangle 5">
            <a:extLst>
              <a:ext uri="{FF2B5EF4-FFF2-40B4-BE49-F238E27FC236}">
                <a16:creationId xmlns:a16="http://schemas.microsoft.com/office/drawing/2014/main" id="{D62C33EA-A741-FA13-451C-6F35902CBDD0}"/>
              </a:ext>
            </a:extLst>
          </p:cNvPr>
          <p:cNvSpPr/>
          <p:nvPr/>
        </p:nvSpPr>
        <p:spPr>
          <a:xfrm>
            <a:off x="0" y="722376"/>
            <a:ext cx="12192000" cy="5413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7" name="Straight Connector 6">
            <a:extLst>
              <a:ext uri="{FF2B5EF4-FFF2-40B4-BE49-F238E27FC236}">
                <a16:creationId xmlns:a16="http://schemas.microsoft.com/office/drawing/2014/main" id="{01882412-D2D4-9CF0-CD39-2EAE79B8A310}"/>
              </a:ext>
            </a:extLst>
          </p:cNvPr>
          <p:cNvCxnSpPr>
            <a:cxnSpLocks/>
          </p:cNvCxnSpPr>
          <p:nvPr/>
        </p:nvCxnSpPr>
        <p:spPr>
          <a:xfrm>
            <a:off x="4267200" y="2523744"/>
            <a:ext cx="7924800" cy="88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29B6F2-011B-853F-5BA1-FA1722B6E1C8}"/>
              </a:ext>
            </a:extLst>
          </p:cNvPr>
          <p:cNvCxnSpPr>
            <a:cxnSpLocks/>
          </p:cNvCxnSpPr>
          <p:nvPr/>
        </p:nvCxnSpPr>
        <p:spPr>
          <a:xfrm>
            <a:off x="723384" y="2523744"/>
            <a:ext cx="354381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bg1"/>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49450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lumn light">
    <p:bg>
      <p:bgPr>
        <a:solidFill>
          <a:schemeClr val="accent6"/>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6" name="Rectangle 5">
            <a:extLst>
              <a:ext uri="{FF2B5EF4-FFF2-40B4-BE49-F238E27FC236}">
                <a16:creationId xmlns:a16="http://schemas.microsoft.com/office/drawing/2014/main" id="{D62C33EA-A741-FA13-451C-6F35902CBDD0}"/>
              </a:ext>
            </a:extLst>
          </p:cNvPr>
          <p:cNvSpPr/>
          <p:nvPr/>
        </p:nvSpPr>
        <p:spPr>
          <a:xfrm>
            <a:off x="0" y="722376"/>
            <a:ext cx="12192000" cy="5413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3" name="Group 12">
            <a:extLst>
              <a:ext uri="{FF2B5EF4-FFF2-40B4-BE49-F238E27FC236}">
                <a16:creationId xmlns:a16="http://schemas.microsoft.com/office/drawing/2014/main" id="{4ED40495-D9DB-AA87-4474-68DA5D8CA88C}"/>
              </a:ext>
            </a:extLst>
          </p:cNvPr>
          <p:cNvGrpSpPr/>
          <p:nvPr/>
        </p:nvGrpSpPr>
        <p:grpSpPr>
          <a:xfrm rot="10800000">
            <a:off x="726958" y="2521655"/>
            <a:ext cx="11480808" cy="1"/>
            <a:chOff x="2077471" y="5539116"/>
            <a:chExt cx="11480808" cy="1"/>
          </a:xfrm>
        </p:grpSpPr>
        <p:cxnSp>
          <p:nvCxnSpPr>
            <p:cNvPr id="16" name="Straight Connector 15">
              <a:extLst>
                <a:ext uri="{FF2B5EF4-FFF2-40B4-BE49-F238E27FC236}">
                  <a16:creationId xmlns:a16="http://schemas.microsoft.com/office/drawing/2014/main" id="{A15A6649-BE77-6F3F-DF74-0045E0AC6025}"/>
                </a:ext>
              </a:extLst>
            </p:cNvPr>
            <p:cNvCxnSpPr>
              <a:cxnSpLocks/>
            </p:cNvCxnSpPr>
            <p:nvPr/>
          </p:nvCxnSpPr>
          <p:spPr>
            <a:xfrm>
              <a:off x="2077471" y="5539116"/>
              <a:ext cx="475539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F33DD1-C51F-9BE1-2F97-D4025B3E653D}"/>
                </a:ext>
              </a:extLst>
            </p:cNvPr>
            <p:cNvCxnSpPr>
              <a:cxnSpLocks/>
            </p:cNvCxnSpPr>
            <p:nvPr/>
          </p:nvCxnSpPr>
          <p:spPr>
            <a:xfrm>
              <a:off x="6816103" y="5539117"/>
              <a:ext cx="6742176"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262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dark band">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966E69F-7113-AC99-F7E1-A44B7D64DEF3}"/>
              </a:ext>
            </a:extLst>
          </p:cNvPr>
          <p:cNvSpPr/>
          <p:nvPr/>
        </p:nvSpPr>
        <p:spPr>
          <a:xfrm>
            <a:off x="0" y="0"/>
            <a:ext cx="12192000" cy="30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lvl1pPr>
              <a:defRPr>
                <a:solidFill>
                  <a:schemeClr val="accent5"/>
                </a:solidFill>
              </a:defRPr>
            </a:lvl1p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accent5"/>
                </a:solidFill>
              </a:defRPr>
            </a:lvl1p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accent5"/>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348386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9" name="Group 18">
            <a:extLst>
              <a:ext uri="{FF2B5EF4-FFF2-40B4-BE49-F238E27FC236}">
                <a16:creationId xmlns:a16="http://schemas.microsoft.com/office/drawing/2014/main" id="{FF8CCEDA-D691-A48A-BAAF-D004EBE38E55}"/>
              </a:ext>
            </a:extLst>
          </p:cNvPr>
          <p:cNvGrpSpPr/>
          <p:nvPr/>
        </p:nvGrpSpPr>
        <p:grpSpPr>
          <a:xfrm rot="16200000" flipV="1">
            <a:off x="8764091" y="3943349"/>
            <a:ext cx="5829301" cy="0"/>
            <a:chOff x="2287349" y="55407920"/>
            <a:chExt cx="11160369" cy="0"/>
          </a:xfrm>
        </p:grpSpPr>
        <p:cxnSp>
          <p:nvCxnSpPr>
            <p:cNvPr id="20" name="Straight Connector 19">
              <a:extLst>
                <a:ext uri="{FF2B5EF4-FFF2-40B4-BE49-F238E27FC236}">
                  <a16:creationId xmlns:a16="http://schemas.microsoft.com/office/drawing/2014/main" id="{5605A0EB-A31A-D2D4-5671-D1F763493E1F}"/>
                </a:ext>
              </a:extLst>
            </p:cNvPr>
            <p:cNvCxnSpPr>
              <a:cxnSpLocks/>
            </p:cNvCxnSpPr>
            <p:nvPr/>
          </p:nvCxnSpPr>
          <p:spPr>
            <a:xfrm rot="16200000">
              <a:off x="5934529" y="51760740"/>
              <a:ext cx="0" cy="729436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EFE03D-E00E-B4FD-6765-44E55D5FA212}"/>
                </a:ext>
              </a:extLst>
            </p:cNvPr>
            <p:cNvCxnSpPr>
              <a:cxnSpLocks/>
            </p:cNvCxnSpPr>
            <p:nvPr/>
          </p:nvCxnSpPr>
          <p:spPr>
            <a:xfrm rot="16200000">
              <a:off x="11514714" y="53474916"/>
              <a:ext cx="0" cy="3866008"/>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3444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ntent on the left">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F5A1967-7F8F-319E-2E67-BD9E4F074B05}"/>
              </a:ext>
            </a:extLst>
          </p:cNvPr>
          <p:cNvSpPr/>
          <p:nvPr/>
        </p:nvSpPr>
        <p:spPr>
          <a:xfrm>
            <a:off x="8115301" y="0"/>
            <a:ext cx="40766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solidFill>
                <a:schemeClr val="bg2"/>
              </a:solidFill>
            </a:endParaRPr>
          </a:p>
        </p:txBody>
      </p:sp>
      <p:grpSp>
        <p:nvGrpSpPr>
          <p:cNvPr id="19" name="Group 18">
            <a:extLst>
              <a:ext uri="{FF2B5EF4-FFF2-40B4-BE49-F238E27FC236}">
                <a16:creationId xmlns:a16="http://schemas.microsoft.com/office/drawing/2014/main" id="{52425424-7549-BE00-EA05-384DBD00F3B2}"/>
              </a:ext>
            </a:extLst>
          </p:cNvPr>
          <p:cNvGrpSpPr/>
          <p:nvPr/>
        </p:nvGrpSpPr>
        <p:grpSpPr>
          <a:xfrm>
            <a:off x="6317679" y="4564864"/>
            <a:ext cx="5858373" cy="385"/>
            <a:chOff x="5440605" y="5540787"/>
            <a:chExt cx="5858373" cy="385"/>
          </a:xfrm>
        </p:grpSpPr>
        <p:cxnSp>
          <p:nvCxnSpPr>
            <p:cNvPr id="20" name="Straight Connector 19">
              <a:extLst>
                <a:ext uri="{FF2B5EF4-FFF2-40B4-BE49-F238E27FC236}">
                  <a16:creationId xmlns:a16="http://schemas.microsoft.com/office/drawing/2014/main" id="{4D88329B-DC1A-F93F-7A3A-84FDE2989BB6}"/>
                </a:ext>
              </a:extLst>
            </p:cNvPr>
            <p:cNvCxnSpPr>
              <a:cxnSpLocks/>
            </p:cNvCxnSpPr>
            <p:nvPr/>
          </p:nvCxnSpPr>
          <p:spPr>
            <a:xfrm>
              <a:off x="5440605" y="5541172"/>
              <a:ext cx="179762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690B71-E252-7020-6DC7-F643767B2B78}"/>
                </a:ext>
              </a:extLst>
            </p:cNvPr>
            <p:cNvCxnSpPr>
              <a:cxnSpLocks/>
            </p:cNvCxnSpPr>
            <p:nvPr/>
          </p:nvCxnSpPr>
          <p:spPr>
            <a:xfrm>
              <a:off x="7237724" y="5540787"/>
              <a:ext cx="406125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217920" y="2514600"/>
            <a:ext cx="4846320" cy="1682749"/>
          </a:xfrm>
        </p:spPr>
        <p:txBody>
          <a:bodyPr/>
          <a:lstStyle>
            <a:lvl1pPr>
              <a:lnSpc>
                <a:spcPct val="10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30936"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30936" y="358444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365760" y="4123944"/>
            <a:ext cx="4754880" cy="941831"/>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22" name="Text Placeholder 10">
            <a:extLst>
              <a:ext uri="{FF2B5EF4-FFF2-40B4-BE49-F238E27FC236}">
                <a16:creationId xmlns:a16="http://schemas.microsoft.com/office/drawing/2014/main" id="{93287C28-1CA8-AEA5-1E16-BC0B1E99CD24}"/>
              </a:ext>
            </a:extLst>
          </p:cNvPr>
          <p:cNvSpPr>
            <a:spLocks noGrp="1"/>
          </p:cNvSpPr>
          <p:nvPr>
            <p:ph type="body" sz="quarter" idx="17"/>
          </p:nvPr>
        </p:nvSpPr>
        <p:spPr>
          <a:xfrm>
            <a:off x="630936" y="5065776"/>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3" name="Text Placeholder 13">
            <a:extLst>
              <a:ext uri="{FF2B5EF4-FFF2-40B4-BE49-F238E27FC236}">
                <a16:creationId xmlns:a16="http://schemas.microsoft.com/office/drawing/2014/main" id="{19920C32-5167-72B1-7B9E-709723F907CE}"/>
              </a:ext>
            </a:extLst>
          </p:cNvPr>
          <p:cNvSpPr>
            <a:spLocks noGrp="1"/>
          </p:cNvSpPr>
          <p:nvPr>
            <p:ph type="body" sz="quarter" idx="18"/>
          </p:nvPr>
        </p:nvSpPr>
        <p:spPr>
          <a:xfrm>
            <a:off x="365760" y="5605272"/>
            <a:ext cx="4754880" cy="1143254"/>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96483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on the right">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F7D9D8-A960-E038-84D2-764C7A50F698}"/>
              </a:ext>
            </a:extLst>
          </p:cNvPr>
          <p:cNvSpPr/>
          <p:nvPr/>
        </p:nvSpPr>
        <p:spPr>
          <a:xfrm>
            <a:off x="-12700" y="858"/>
            <a:ext cx="3060700" cy="68571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8932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89320" y="394106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40DF3371-342F-C17D-5A7F-EF76E89A55C5}"/>
              </a:ext>
            </a:extLst>
          </p:cNvPr>
          <p:cNvGrpSpPr/>
          <p:nvPr/>
        </p:nvGrpSpPr>
        <p:grpSpPr>
          <a:xfrm>
            <a:off x="-11882" y="3045007"/>
            <a:ext cx="4279082" cy="364"/>
            <a:chOff x="5475479" y="5537794"/>
            <a:chExt cx="4279082" cy="364"/>
          </a:xfrm>
        </p:grpSpPr>
        <p:cxnSp>
          <p:nvCxnSpPr>
            <p:cNvPr id="24" name="Straight Connector 23">
              <a:extLst>
                <a:ext uri="{FF2B5EF4-FFF2-40B4-BE49-F238E27FC236}">
                  <a16:creationId xmlns:a16="http://schemas.microsoft.com/office/drawing/2014/main" id="{84369914-5489-3EA1-5419-F83F6C7A150D}"/>
                </a:ext>
              </a:extLst>
            </p:cNvPr>
            <p:cNvCxnSpPr>
              <a:cxnSpLocks/>
            </p:cNvCxnSpPr>
            <p:nvPr/>
          </p:nvCxnSpPr>
          <p:spPr>
            <a:xfrm>
              <a:off x="5475479" y="5537976"/>
              <a:ext cx="30607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DE23CC-0B75-F3A6-1882-265BF90D4AA1}"/>
                </a:ext>
              </a:extLst>
            </p:cNvPr>
            <p:cNvCxnSpPr>
              <a:cxnSpLocks/>
            </p:cNvCxnSpPr>
            <p:nvPr/>
          </p:nvCxnSpPr>
          <p:spPr>
            <a:xfrm flipV="1">
              <a:off x="8537690" y="5537794"/>
              <a:ext cx="1216871" cy="36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89970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on the right dark">
    <p:bg>
      <p:bgPr>
        <a:solidFill>
          <a:schemeClr val="accent5"/>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49AEB6-4539-A203-D085-8EBE329C08E0}"/>
              </a:ext>
            </a:extLst>
          </p:cNvPr>
          <p:cNvSpPr/>
          <p:nvPr/>
        </p:nvSpPr>
        <p:spPr>
          <a:xfrm>
            <a:off x="3962399" y="858"/>
            <a:ext cx="8271641" cy="68571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2"/>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bg1"/>
                </a:solidFill>
              </a:defRPr>
            </a:lvl1pPr>
          </a:lstStyle>
          <a:p>
            <a:fld id="{73B1BD51-B47A-4B1E-B2B3-25F5A07E9A1C}" type="slidenum">
              <a:rPr lang="en-US" smtClean="0"/>
              <a:t>‹#›</a:t>
            </a:fld>
            <a:endParaRPr lang="en-US"/>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accent4"/>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35331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71032" y="179222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71032" y="394106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0D78A0CF-0A37-4436-67C4-B32FD7703E96}"/>
              </a:ext>
            </a:extLst>
          </p:cNvPr>
          <p:cNvGrpSpPr/>
          <p:nvPr/>
        </p:nvGrpSpPr>
        <p:grpSpPr>
          <a:xfrm>
            <a:off x="-28308" y="2514621"/>
            <a:ext cx="5666632" cy="0"/>
            <a:chOff x="5464255" y="5541151"/>
            <a:chExt cx="5666632" cy="0"/>
          </a:xfrm>
        </p:grpSpPr>
        <p:cxnSp>
          <p:nvCxnSpPr>
            <p:cNvPr id="24" name="Straight Connector 23">
              <a:extLst>
                <a:ext uri="{FF2B5EF4-FFF2-40B4-BE49-F238E27FC236}">
                  <a16:creationId xmlns:a16="http://schemas.microsoft.com/office/drawing/2014/main" id="{8FC6D8A4-CA31-16C2-95B7-B98F65F29A69}"/>
                </a:ext>
              </a:extLst>
            </p:cNvPr>
            <p:cNvCxnSpPr>
              <a:cxnSpLocks/>
            </p:cNvCxnSpPr>
            <p:nvPr/>
          </p:nvCxnSpPr>
          <p:spPr>
            <a:xfrm>
              <a:off x="5464255" y="5541151"/>
              <a:ext cx="3991534"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097A8D-64FC-CDBD-4497-5E32BC6AF9C2}"/>
                </a:ext>
              </a:extLst>
            </p:cNvPr>
            <p:cNvCxnSpPr>
              <a:cxnSpLocks/>
            </p:cNvCxnSpPr>
            <p:nvPr/>
          </p:nvCxnSpPr>
          <p:spPr>
            <a:xfrm>
              <a:off x="9454487" y="5541151"/>
              <a:ext cx="16764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30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6BC278-3A9A-4241-1DE5-469D2AB5E36B}"/>
              </a:ext>
            </a:extLst>
          </p:cNvPr>
          <p:cNvSpPr>
            <a:spLocks noGrp="1"/>
          </p:cNvSpPr>
          <p:nvPr>
            <p:ph type="title"/>
          </p:nvPr>
        </p:nvSpPr>
        <p:spPr>
          <a:xfrm>
            <a:off x="838200" y="1115367"/>
            <a:ext cx="10515600" cy="575321"/>
          </a:xfrm>
          <a:prstGeom prst="rect">
            <a:avLst/>
          </a:prstGeom>
        </p:spPr>
        <p:txBody>
          <a:bodyPr vert="horz" lIns="91440" tIns="45720" rIns="91440" bIns="45720" rtlCol="0" anchor="t">
            <a:no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138A5E58-5605-E2B6-AEBE-7EF159AAD7E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221D507-72FD-CB53-B342-C69D562AF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fld id="{5CABFC79-6FD1-47F7-A1DB-45B5F5CC93E8}" type="datetimeFigureOut">
              <a:rPr lang="en-US" smtClean="0"/>
              <a:t>2/23/2025</a:t>
            </a:fld>
            <a:endParaRPr lang="en-US"/>
          </a:p>
        </p:txBody>
      </p:sp>
      <p:sp>
        <p:nvSpPr>
          <p:cNvPr id="5" name="Footer Placeholder 4">
            <a:extLst>
              <a:ext uri="{FF2B5EF4-FFF2-40B4-BE49-F238E27FC236}">
                <a16:creationId xmlns:a16="http://schemas.microsoft.com/office/drawing/2014/main" id="{01A3E9A7-861F-C5C4-DD4E-37AC66D867ED}"/>
              </a:ext>
            </a:extLst>
          </p:cNvPr>
          <p:cNvSpPr>
            <a:spLocks noGrp="1"/>
          </p:cNvSpPr>
          <p:nvPr>
            <p:ph type="ftr" sz="quarter" idx="3"/>
          </p:nvPr>
        </p:nvSpPr>
        <p:spPr>
          <a:xfrm>
            <a:off x="411480" y="301752"/>
            <a:ext cx="1828800" cy="274320"/>
          </a:xfrm>
          <a:prstGeom prst="rect">
            <a:avLst/>
          </a:prstGeom>
        </p:spPr>
        <p:txBody>
          <a:bodyPr vert="horz" lIns="91440" tIns="45720" rIns="91440" bIns="45720" rtlCol="0" anchor="ctr">
            <a:noAutofit/>
          </a:bodyPr>
          <a:lstStyle>
            <a:lvl1pPr algn="l">
              <a:defRPr sz="120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5877A1DC-56B8-6C78-5020-E45478D099C6}"/>
              </a:ext>
            </a:extLst>
          </p:cNvPr>
          <p:cNvSpPr>
            <a:spLocks noGrp="1"/>
          </p:cNvSpPr>
          <p:nvPr>
            <p:ph type="sldNum" sz="quarter" idx="4"/>
          </p:nvPr>
        </p:nvSpPr>
        <p:spPr>
          <a:xfrm>
            <a:off x="10122408" y="301752"/>
            <a:ext cx="1673352" cy="274320"/>
          </a:xfrm>
          <a:prstGeom prst="rect">
            <a:avLst/>
          </a:prstGeom>
        </p:spPr>
        <p:txBody>
          <a:bodyPr vert="horz" lIns="91440" tIns="45720" rIns="91440" bIns="45720" rtlCol="0" anchor="ctr">
            <a:noAutofit/>
          </a:bodyPr>
          <a:lstStyle>
            <a:lvl1pPr algn="r">
              <a:defRPr sz="1200">
                <a:solidFill>
                  <a:schemeClr val="tx2"/>
                </a:solidFill>
              </a:defRPr>
            </a:lvl1pPr>
          </a:lstStyle>
          <a:p>
            <a:fld id="{73B1BD51-B47A-4B1E-B2B3-25F5A07E9A1C}" type="slidenum">
              <a:rPr lang="en-US" smtClean="0"/>
              <a:t>‹#›</a:t>
            </a:fld>
            <a:endParaRPr lang="en-US"/>
          </a:p>
        </p:txBody>
      </p:sp>
    </p:spTree>
    <p:extLst>
      <p:ext uri="{BB962C8B-B14F-4D97-AF65-F5344CB8AC3E}">
        <p14:creationId xmlns:p14="http://schemas.microsoft.com/office/powerpoint/2010/main" val="130742011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914400" rtl="0" eaLnBrk="1" latinLnBrk="0" hangingPunct="1">
        <a:lnSpc>
          <a:spcPct val="80000"/>
        </a:lnSpc>
        <a:spcBef>
          <a:spcPct val="0"/>
        </a:spcBef>
        <a:buNone/>
        <a:defRPr sz="4400" kern="1200" cap="all"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hyperlink" Target="https://cs6510renewvia6.vercel.app/" TargetMode="External"/><Relationship Id="rId4"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4F98-D1F4-D5C4-DCEC-8D76E5B6FA70}"/>
              </a:ext>
            </a:extLst>
          </p:cNvPr>
          <p:cNvSpPr>
            <a:spLocks noGrp="1"/>
          </p:cNvSpPr>
          <p:nvPr>
            <p:ph type="ctrTitle"/>
          </p:nvPr>
        </p:nvSpPr>
        <p:spPr>
          <a:xfrm>
            <a:off x="2267712" y="1408176"/>
            <a:ext cx="9067799" cy="2387600"/>
          </a:xfrm>
        </p:spPr>
        <p:txBody>
          <a:bodyPr>
            <a:normAutofit/>
          </a:bodyPr>
          <a:lstStyle/>
          <a:p>
            <a:r>
              <a:rPr lang="en-US"/>
              <a:t>P6 Renewvia - design</a:t>
            </a:r>
          </a:p>
        </p:txBody>
      </p:sp>
      <p:sp>
        <p:nvSpPr>
          <p:cNvPr id="3" name="Subtitle 2">
            <a:extLst>
              <a:ext uri="{FF2B5EF4-FFF2-40B4-BE49-F238E27FC236}">
                <a16:creationId xmlns:a16="http://schemas.microsoft.com/office/drawing/2014/main" id="{CA9B974C-3DE4-A62A-FCD9-17266E7C35B5}"/>
              </a:ext>
            </a:extLst>
          </p:cNvPr>
          <p:cNvSpPr>
            <a:spLocks noGrp="1"/>
          </p:cNvSpPr>
          <p:nvPr>
            <p:ph type="subTitle" idx="1"/>
          </p:nvPr>
        </p:nvSpPr>
        <p:spPr>
          <a:xfrm>
            <a:off x="4248912" y="5276088"/>
            <a:ext cx="7938887" cy="384048"/>
          </a:xfrm>
        </p:spPr>
        <p:txBody>
          <a:bodyPr vert="horz" lIns="91440" tIns="45720" rIns="91440" bIns="45720" rtlCol="0" anchor="t">
            <a:normAutofit fontScale="85000" lnSpcReduction="10000"/>
          </a:bodyPr>
          <a:lstStyle/>
          <a:p>
            <a:r>
              <a:rPr lang="en-US">
                <a:cs typeface="Arial"/>
              </a:rPr>
              <a:t>Taylor Boyd, Enming Li, Taylor Nguyen, Dharshan Rammohan</a:t>
            </a:r>
          </a:p>
        </p:txBody>
      </p:sp>
      <p:pic>
        <p:nvPicPr>
          <p:cNvPr id="26" name="Audio 25">
            <a:hlinkClick r:id="" action="ppaction://media"/>
            <a:extLst>
              <a:ext uri="{FF2B5EF4-FFF2-40B4-BE49-F238E27FC236}">
                <a16:creationId xmlns:a16="http://schemas.microsoft.com/office/drawing/2014/main" id="{5D95ED3B-96EE-C876-F561-2A2E19680F8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814050" y="5660136"/>
            <a:ext cx="1289050" cy="1289050"/>
          </a:xfrm>
          <a:prstGeom prst="ellipse">
            <a:avLst/>
          </a:prstGeom>
        </p:spPr>
      </p:pic>
    </p:spTree>
    <p:extLst>
      <p:ext uri="{BB962C8B-B14F-4D97-AF65-F5344CB8AC3E}">
        <p14:creationId xmlns:p14="http://schemas.microsoft.com/office/powerpoint/2010/main" val="3850175482"/>
      </p:ext>
    </p:extLst>
  </p:cSld>
  <p:clrMapOvr>
    <a:masterClrMapping/>
  </p:clrMapOvr>
  <mc:AlternateContent xmlns:mc="http://schemas.openxmlformats.org/markup-compatibility/2006" xmlns:p14="http://schemas.microsoft.com/office/powerpoint/2010/main">
    <mc:Choice Requires="p14">
      <p:transition spd="slow" p14:dur="2000" advTm="12073"/>
    </mc:Choice>
    <mc:Fallback xmlns="">
      <p:transition spd="slow" advTm="1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6512-A3F8-C9BA-BA9A-A1AD5EB05B1D}"/>
              </a:ext>
            </a:extLst>
          </p:cNvPr>
          <p:cNvSpPr>
            <a:spLocks noGrp="1"/>
          </p:cNvSpPr>
          <p:nvPr>
            <p:ph type="title"/>
          </p:nvPr>
        </p:nvSpPr>
        <p:spPr>
          <a:xfrm>
            <a:off x="521462" y="1252728"/>
            <a:ext cx="4846320" cy="1682749"/>
          </a:xfrm>
        </p:spPr>
        <p:txBody>
          <a:bodyPr/>
          <a:lstStyle/>
          <a:p>
            <a:r>
              <a:rPr lang="en-US"/>
              <a:t>Directed Acyclic Graph</a:t>
            </a:r>
          </a:p>
        </p:txBody>
      </p:sp>
      <p:sp>
        <p:nvSpPr>
          <p:cNvPr id="3" name="Text Placeholder 2">
            <a:extLst>
              <a:ext uri="{FF2B5EF4-FFF2-40B4-BE49-F238E27FC236}">
                <a16:creationId xmlns:a16="http://schemas.microsoft.com/office/drawing/2014/main" id="{7CE100E8-F6B0-19B4-1603-DAE01CE970F0}"/>
              </a:ext>
            </a:extLst>
          </p:cNvPr>
          <p:cNvSpPr>
            <a:spLocks noGrp="1"/>
          </p:cNvSpPr>
          <p:nvPr>
            <p:ph type="body" sz="quarter" idx="13"/>
          </p:nvPr>
        </p:nvSpPr>
        <p:spPr>
          <a:xfrm>
            <a:off x="6232652" y="420878"/>
            <a:ext cx="4828032" cy="490538"/>
          </a:xfrm>
        </p:spPr>
        <p:txBody>
          <a:bodyPr/>
          <a:lstStyle/>
          <a:p>
            <a:r>
              <a:rPr lang="en-US"/>
              <a:t>Use</a:t>
            </a:r>
          </a:p>
        </p:txBody>
      </p:sp>
      <p:sp>
        <p:nvSpPr>
          <p:cNvPr id="4" name="Text Placeholder 3">
            <a:extLst>
              <a:ext uri="{FF2B5EF4-FFF2-40B4-BE49-F238E27FC236}">
                <a16:creationId xmlns:a16="http://schemas.microsoft.com/office/drawing/2014/main" id="{ADBC349E-EBD8-69B7-31E8-17DE341216B1}"/>
              </a:ext>
            </a:extLst>
          </p:cNvPr>
          <p:cNvSpPr>
            <a:spLocks noGrp="1"/>
          </p:cNvSpPr>
          <p:nvPr>
            <p:ph type="body" sz="quarter" idx="14"/>
          </p:nvPr>
        </p:nvSpPr>
        <p:spPr>
          <a:xfrm>
            <a:off x="6232652" y="2670302"/>
            <a:ext cx="4828032" cy="490538"/>
          </a:xfrm>
        </p:spPr>
        <p:txBody>
          <a:bodyPr/>
          <a:lstStyle/>
          <a:p>
            <a:r>
              <a:rPr lang="en-US"/>
              <a:t>Advantages</a:t>
            </a:r>
          </a:p>
        </p:txBody>
      </p:sp>
      <p:sp>
        <p:nvSpPr>
          <p:cNvPr id="5" name="Text Placeholder 4">
            <a:extLst>
              <a:ext uri="{FF2B5EF4-FFF2-40B4-BE49-F238E27FC236}">
                <a16:creationId xmlns:a16="http://schemas.microsoft.com/office/drawing/2014/main" id="{A8278C94-B400-6FA6-AA7F-53022CC73019}"/>
              </a:ext>
            </a:extLst>
          </p:cNvPr>
          <p:cNvSpPr>
            <a:spLocks noGrp="1"/>
          </p:cNvSpPr>
          <p:nvPr>
            <p:ph type="body" sz="quarter" idx="15"/>
          </p:nvPr>
        </p:nvSpPr>
        <p:spPr>
          <a:xfrm>
            <a:off x="5976620" y="960374"/>
            <a:ext cx="4754880" cy="1682750"/>
          </a:xfrm>
        </p:spPr>
        <p:txBody>
          <a:bodyPr/>
          <a:lstStyle/>
          <a:p>
            <a:r>
              <a:rPr lang="en-US"/>
              <a:t>Assuming fewest amount of valid poles are found, we can convert the problem to a graph problem by using DAGs </a:t>
            </a:r>
          </a:p>
        </p:txBody>
      </p:sp>
      <p:sp>
        <p:nvSpPr>
          <p:cNvPr id="6" name="Text Placeholder 5">
            <a:extLst>
              <a:ext uri="{FF2B5EF4-FFF2-40B4-BE49-F238E27FC236}">
                <a16:creationId xmlns:a16="http://schemas.microsoft.com/office/drawing/2014/main" id="{285A9852-00B7-7D17-64E6-ACB77E50B971}"/>
              </a:ext>
            </a:extLst>
          </p:cNvPr>
          <p:cNvSpPr>
            <a:spLocks noGrp="1"/>
          </p:cNvSpPr>
          <p:nvPr>
            <p:ph type="body" sz="quarter" idx="16"/>
          </p:nvPr>
        </p:nvSpPr>
        <p:spPr>
          <a:xfrm>
            <a:off x="5976620" y="3109214"/>
            <a:ext cx="4754880" cy="1682750"/>
          </a:xfrm>
        </p:spPr>
        <p:txBody>
          <a:bodyPr/>
          <a:lstStyle/>
          <a:p>
            <a:r>
              <a:rPr lang="en-US"/>
              <a:t>This problem is naturally suited to this sort of structure, since we can make the poles the nodes and the wires the edges, and we know that we won’t have cycles within the power grid</a:t>
            </a:r>
          </a:p>
          <a:p>
            <a:r>
              <a:rPr lang="en-US"/>
              <a:t>This allows us to use efficient Dynamic Programming and Graph algorithms to find routes, or </a:t>
            </a:r>
            <a:r>
              <a:rPr lang="en-US" err="1"/>
              <a:t>Ml</a:t>
            </a:r>
            <a:r>
              <a:rPr lang="en-US"/>
              <a:t> algorithms like Graph NNs</a:t>
            </a:r>
          </a:p>
        </p:txBody>
      </p:sp>
      <p:pic>
        <p:nvPicPr>
          <p:cNvPr id="9" name="DAG">
            <a:hlinkClick r:id="" action="ppaction://media"/>
            <a:extLst>
              <a:ext uri="{FF2B5EF4-FFF2-40B4-BE49-F238E27FC236}">
                <a16:creationId xmlns:a16="http://schemas.microsoft.com/office/drawing/2014/main" id="{A78F0AB1-3FB9-2159-A340-9C0EA61F3E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22000" y="5613400"/>
            <a:ext cx="609600" cy="609600"/>
          </a:xfrm>
          <a:prstGeom prst="rect">
            <a:avLst/>
          </a:prstGeom>
        </p:spPr>
      </p:pic>
    </p:spTree>
    <p:extLst>
      <p:ext uri="{BB962C8B-B14F-4D97-AF65-F5344CB8AC3E}">
        <p14:creationId xmlns:p14="http://schemas.microsoft.com/office/powerpoint/2010/main" val="3124402070"/>
      </p:ext>
    </p:extLst>
  </p:cSld>
  <p:clrMapOvr>
    <a:masterClrMapping/>
  </p:clrMapOvr>
  <mc:AlternateContent xmlns:mc="http://schemas.openxmlformats.org/markup-compatibility/2006" xmlns:p14="http://schemas.microsoft.com/office/powerpoint/2010/main">
    <mc:Choice Requires="p14">
      <p:transition spd="slow" p14:dur="2000" advTm="1084"/>
    </mc:Choice>
    <mc:Fallback xmlns="">
      <p:transition spd="slow" advTm="1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9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1593-475C-B96E-51E3-774DA5BC2447}"/>
              </a:ext>
            </a:extLst>
          </p:cNvPr>
          <p:cNvSpPr>
            <a:spLocks noGrp="1"/>
          </p:cNvSpPr>
          <p:nvPr>
            <p:ph type="title"/>
          </p:nvPr>
        </p:nvSpPr>
        <p:spPr>
          <a:xfrm>
            <a:off x="692912" y="1252728"/>
            <a:ext cx="4846320" cy="1682749"/>
          </a:xfrm>
        </p:spPr>
        <p:txBody>
          <a:bodyPr/>
          <a:lstStyle/>
          <a:p>
            <a:r>
              <a:rPr lang="en-US"/>
              <a:t>Graph Neural Networks</a:t>
            </a:r>
          </a:p>
        </p:txBody>
      </p:sp>
      <p:sp>
        <p:nvSpPr>
          <p:cNvPr id="3" name="Text Placeholder 2">
            <a:extLst>
              <a:ext uri="{FF2B5EF4-FFF2-40B4-BE49-F238E27FC236}">
                <a16:creationId xmlns:a16="http://schemas.microsoft.com/office/drawing/2014/main" id="{112947B7-B12E-E717-60F0-EB12069ED042}"/>
              </a:ext>
            </a:extLst>
          </p:cNvPr>
          <p:cNvSpPr>
            <a:spLocks noGrp="1"/>
          </p:cNvSpPr>
          <p:nvPr>
            <p:ph type="body" sz="quarter" idx="13"/>
          </p:nvPr>
        </p:nvSpPr>
        <p:spPr>
          <a:xfrm>
            <a:off x="6352032" y="274828"/>
            <a:ext cx="4828032" cy="490538"/>
          </a:xfrm>
        </p:spPr>
        <p:txBody>
          <a:bodyPr/>
          <a:lstStyle/>
          <a:p>
            <a:r>
              <a:rPr lang="en-US"/>
              <a:t>Uses</a:t>
            </a:r>
          </a:p>
        </p:txBody>
      </p:sp>
      <p:sp>
        <p:nvSpPr>
          <p:cNvPr id="4" name="Text Placeholder 3">
            <a:extLst>
              <a:ext uri="{FF2B5EF4-FFF2-40B4-BE49-F238E27FC236}">
                <a16:creationId xmlns:a16="http://schemas.microsoft.com/office/drawing/2014/main" id="{D90BC596-0746-2CAD-743A-4A2A3D0195DD}"/>
              </a:ext>
            </a:extLst>
          </p:cNvPr>
          <p:cNvSpPr>
            <a:spLocks noGrp="1"/>
          </p:cNvSpPr>
          <p:nvPr>
            <p:ph type="body" sz="quarter" idx="14"/>
          </p:nvPr>
        </p:nvSpPr>
        <p:spPr>
          <a:xfrm>
            <a:off x="6352032" y="2524252"/>
            <a:ext cx="4828032" cy="490538"/>
          </a:xfrm>
        </p:spPr>
        <p:txBody>
          <a:bodyPr/>
          <a:lstStyle/>
          <a:p>
            <a:r>
              <a:rPr lang="en-US"/>
              <a:t>Pros / Cons</a:t>
            </a:r>
          </a:p>
        </p:txBody>
      </p:sp>
      <p:sp>
        <p:nvSpPr>
          <p:cNvPr id="5" name="Text Placeholder 4">
            <a:extLst>
              <a:ext uri="{FF2B5EF4-FFF2-40B4-BE49-F238E27FC236}">
                <a16:creationId xmlns:a16="http://schemas.microsoft.com/office/drawing/2014/main" id="{F46867FD-6D09-CAD1-C9D7-F8670729ACFB}"/>
              </a:ext>
            </a:extLst>
          </p:cNvPr>
          <p:cNvSpPr>
            <a:spLocks noGrp="1"/>
          </p:cNvSpPr>
          <p:nvPr>
            <p:ph type="body" sz="quarter" idx="15"/>
          </p:nvPr>
        </p:nvSpPr>
        <p:spPr>
          <a:xfrm>
            <a:off x="6096000" y="814324"/>
            <a:ext cx="4754880" cy="1682750"/>
          </a:xfrm>
        </p:spPr>
        <p:txBody>
          <a:bodyPr/>
          <a:lstStyle/>
          <a:p>
            <a:r>
              <a:rPr lang="en-US"/>
              <a:t>Since we can turn the problem into a graph representation, we can make use of graph NNs</a:t>
            </a:r>
          </a:p>
          <a:p>
            <a:r>
              <a:rPr lang="en-US"/>
              <a:t>This allows us to use ML to optimize the problem subject to multiple constraints</a:t>
            </a:r>
          </a:p>
        </p:txBody>
      </p:sp>
      <p:sp>
        <p:nvSpPr>
          <p:cNvPr id="6" name="Text Placeholder 5">
            <a:extLst>
              <a:ext uri="{FF2B5EF4-FFF2-40B4-BE49-F238E27FC236}">
                <a16:creationId xmlns:a16="http://schemas.microsoft.com/office/drawing/2014/main" id="{F427ACA9-54E1-31EA-C783-CBB04967B7AE}"/>
              </a:ext>
            </a:extLst>
          </p:cNvPr>
          <p:cNvSpPr>
            <a:spLocks noGrp="1"/>
          </p:cNvSpPr>
          <p:nvPr>
            <p:ph type="body" sz="quarter" idx="16"/>
          </p:nvPr>
        </p:nvSpPr>
        <p:spPr>
          <a:xfrm>
            <a:off x="6096000" y="2963164"/>
            <a:ext cx="4754880" cy="1682750"/>
          </a:xfrm>
        </p:spPr>
        <p:txBody>
          <a:bodyPr/>
          <a:lstStyle/>
          <a:p>
            <a:r>
              <a:rPr lang="en-US"/>
              <a:t>The graph NN gives us an easily digestible structural representation of a NN, while allowing for multiple data features to be internalized in a single node / edge – GD can do the optimization for you!</a:t>
            </a:r>
          </a:p>
          <a:p>
            <a:r>
              <a:rPr lang="en-US"/>
              <a:t>If unbounded, the state space can grow exponentially, leading to compute constraints (Attention-based networks / Transformers help but are still susceptible to this)</a:t>
            </a:r>
          </a:p>
          <a:p>
            <a:endParaRPr lang="en-US"/>
          </a:p>
          <a:p>
            <a:endParaRPr lang="en-US"/>
          </a:p>
        </p:txBody>
      </p:sp>
      <p:pic>
        <p:nvPicPr>
          <p:cNvPr id="7" name="GNNs">
            <a:hlinkClick r:id="" action="ppaction://media"/>
            <a:extLst>
              <a:ext uri="{FF2B5EF4-FFF2-40B4-BE49-F238E27FC236}">
                <a16:creationId xmlns:a16="http://schemas.microsoft.com/office/drawing/2014/main" id="{E87574FF-6E1C-D1B5-D1F9-78F0B76512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0064" y="6045200"/>
            <a:ext cx="609600" cy="609600"/>
          </a:xfrm>
          <a:prstGeom prst="rect">
            <a:avLst/>
          </a:prstGeom>
        </p:spPr>
      </p:pic>
    </p:spTree>
    <p:extLst>
      <p:ext uri="{BB962C8B-B14F-4D97-AF65-F5344CB8AC3E}">
        <p14:creationId xmlns:p14="http://schemas.microsoft.com/office/powerpoint/2010/main" val="28379115"/>
      </p:ext>
    </p:extLst>
  </p:cSld>
  <p:clrMapOvr>
    <a:masterClrMapping/>
  </p:clrMapOvr>
  <mc:AlternateContent xmlns:mc="http://schemas.openxmlformats.org/markup-compatibility/2006" xmlns:p14="http://schemas.microsoft.com/office/powerpoint/2010/main">
    <mc:Choice Requires="p14">
      <p:transition spd="slow" p14:dur="2000" advTm="89787"/>
    </mc:Choice>
    <mc:Fallback xmlns="">
      <p:transition spd="slow" advTm="89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8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18195D-3BF7-DA2E-B531-DDE9F0D3699A}"/>
              </a:ext>
            </a:extLst>
          </p:cNvPr>
          <p:cNvSpPr>
            <a:spLocks noGrp="1"/>
          </p:cNvSpPr>
          <p:nvPr>
            <p:ph idx="1"/>
          </p:nvPr>
        </p:nvSpPr>
        <p:spPr>
          <a:xfrm>
            <a:off x="5168820" y="2848737"/>
            <a:ext cx="6598676" cy="3401338"/>
          </a:xfrm>
        </p:spPr>
        <p:txBody>
          <a:bodyPr vert="horz" lIns="91440" tIns="45720" rIns="91440" bIns="45720" rtlCol="0" anchor="t">
            <a:noAutofit/>
          </a:bodyPr>
          <a:lstStyle/>
          <a:p>
            <a:r>
              <a:rPr lang="en-US">
                <a:cs typeface="Arial"/>
              </a:rPr>
              <a:t>Under the assumption that all poles can be connected to each other, we can view the power grid as a fully connected graph with the poles as the vertices and connection as edges, with each edge possibly having different length. Thus, we can apply the minimum Spanning Tree algorithm. The algorithm finds a connection map such that all poles are connected using minimum number of connection, total connection length, and the graph will not have any closed loops.</a:t>
            </a:r>
          </a:p>
        </p:txBody>
      </p:sp>
      <p:sp>
        <p:nvSpPr>
          <p:cNvPr id="5" name="Title 4">
            <a:extLst>
              <a:ext uri="{FF2B5EF4-FFF2-40B4-BE49-F238E27FC236}">
                <a16:creationId xmlns:a16="http://schemas.microsoft.com/office/drawing/2014/main" id="{B90B9618-8E08-1716-9F8D-5065EB6B88CC}"/>
              </a:ext>
            </a:extLst>
          </p:cNvPr>
          <p:cNvSpPr>
            <a:spLocks noGrp="1"/>
          </p:cNvSpPr>
          <p:nvPr>
            <p:ph type="title"/>
          </p:nvPr>
        </p:nvSpPr>
        <p:spPr>
          <a:xfrm>
            <a:off x="1616272" y="915785"/>
            <a:ext cx="9659388" cy="704088"/>
          </a:xfrm>
        </p:spPr>
        <p:txBody>
          <a:bodyPr/>
          <a:lstStyle/>
          <a:p>
            <a:r>
              <a:rPr lang="en-US" sz="2800">
                <a:cs typeface="Arial"/>
              </a:rPr>
              <a:t>Minimum Spanning tree For power grid design</a:t>
            </a:r>
          </a:p>
        </p:txBody>
      </p:sp>
      <p:pic>
        <p:nvPicPr>
          <p:cNvPr id="6" name="Picture 5" descr="Spanning Tree - GeeksforGeeks">
            <a:extLst>
              <a:ext uri="{FF2B5EF4-FFF2-40B4-BE49-F238E27FC236}">
                <a16:creationId xmlns:a16="http://schemas.microsoft.com/office/drawing/2014/main" id="{B64E60A9-6E9B-D448-01FF-3F3C13257D6D}"/>
              </a:ext>
            </a:extLst>
          </p:cNvPr>
          <p:cNvPicPr>
            <a:picLocks noChangeAspect="1"/>
          </p:cNvPicPr>
          <p:nvPr/>
        </p:nvPicPr>
        <p:blipFill>
          <a:blip r:embed="rId4"/>
          <a:stretch>
            <a:fillRect/>
          </a:stretch>
        </p:blipFill>
        <p:spPr>
          <a:xfrm>
            <a:off x="1" y="2847554"/>
            <a:ext cx="5000623" cy="2925017"/>
          </a:xfrm>
          <a:prstGeom prst="rect">
            <a:avLst/>
          </a:prstGeom>
        </p:spPr>
      </p:pic>
      <p:sp>
        <p:nvSpPr>
          <p:cNvPr id="7" name="TextBox 6">
            <a:extLst>
              <a:ext uri="{FF2B5EF4-FFF2-40B4-BE49-F238E27FC236}">
                <a16:creationId xmlns:a16="http://schemas.microsoft.com/office/drawing/2014/main" id="{58BC5AA6-0D63-8E9E-B8AD-A9D5F869CABF}"/>
              </a:ext>
            </a:extLst>
          </p:cNvPr>
          <p:cNvSpPr txBox="1"/>
          <p:nvPr/>
        </p:nvSpPr>
        <p:spPr>
          <a:xfrm>
            <a:off x="1619037" y="5879337"/>
            <a:ext cx="1674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lumMod val="76000"/>
                  </a:schemeClr>
                </a:solidFill>
                <a:cs typeface="Arial"/>
              </a:rPr>
              <a:t>MST example</a:t>
            </a:r>
            <a:endParaRPr lang="en-US">
              <a:solidFill>
                <a:schemeClr val="accent4">
                  <a:lumMod val="76000"/>
                </a:schemeClr>
              </a:solidFill>
            </a:endParaRPr>
          </a:p>
        </p:txBody>
      </p:sp>
      <p:pic>
        <p:nvPicPr>
          <p:cNvPr id="11" name="Audio 10">
            <a:extLst>
              <a:ext uri="{FF2B5EF4-FFF2-40B4-BE49-F238E27FC236}">
                <a16:creationId xmlns:a16="http://schemas.microsoft.com/office/drawing/2014/main" id="{E12299E8-0BFA-BD28-1CD6-557BB34DEB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27836262"/>
      </p:ext>
    </p:extLst>
  </p:cSld>
  <p:clrMapOvr>
    <a:masterClrMapping/>
  </p:clrMapOvr>
  <mc:AlternateContent xmlns:mc="http://schemas.openxmlformats.org/markup-compatibility/2006" xmlns:p14="http://schemas.microsoft.com/office/powerpoint/2010/main">
    <mc:Choice Requires="p14">
      <p:transition spd="slow" p14:dur="2000" advTm="77366"/>
    </mc:Choice>
    <mc:Fallback xmlns="">
      <p:transition spd="slow" advTm="77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18195D-3BF7-DA2E-B531-DDE9F0D3699A}"/>
              </a:ext>
            </a:extLst>
          </p:cNvPr>
          <p:cNvSpPr>
            <a:spLocks noGrp="1"/>
          </p:cNvSpPr>
          <p:nvPr>
            <p:ph idx="1"/>
          </p:nvPr>
        </p:nvSpPr>
        <p:spPr>
          <a:xfrm>
            <a:off x="5168820" y="2848737"/>
            <a:ext cx="6598676" cy="3401338"/>
          </a:xfrm>
        </p:spPr>
        <p:txBody>
          <a:bodyPr vert="horz" lIns="91440" tIns="45720" rIns="91440" bIns="45720" rtlCol="0" anchor="t">
            <a:noAutofit/>
          </a:bodyPr>
          <a:lstStyle/>
          <a:p>
            <a:r>
              <a:rPr lang="en-US">
                <a:cs typeface="Arial"/>
              </a:rPr>
              <a:t>Under the assumption that all poles can be connected to each other, we can view the power grid as a connected graph with the poles as the vertices and connection as edges, with each edge possibly having different length. Thus, we can apply the minimum Spanning Tree algorithm. The algorithm finds a connection map such that all poles are connected using minimum number of connection, total connection length, and the graph will not have any closed loops.</a:t>
            </a:r>
          </a:p>
        </p:txBody>
      </p:sp>
      <p:sp>
        <p:nvSpPr>
          <p:cNvPr id="5" name="Title 4">
            <a:extLst>
              <a:ext uri="{FF2B5EF4-FFF2-40B4-BE49-F238E27FC236}">
                <a16:creationId xmlns:a16="http://schemas.microsoft.com/office/drawing/2014/main" id="{B90B9618-8E08-1716-9F8D-5065EB6B88CC}"/>
              </a:ext>
            </a:extLst>
          </p:cNvPr>
          <p:cNvSpPr>
            <a:spLocks noGrp="1"/>
          </p:cNvSpPr>
          <p:nvPr>
            <p:ph type="title"/>
          </p:nvPr>
        </p:nvSpPr>
        <p:spPr>
          <a:xfrm>
            <a:off x="1616272" y="915785"/>
            <a:ext cx="9659388" cy="704088"/>
          </a:xfrm>
        </p:spPr>
        <p:txBody>
          <a:bodyPr/>
          <a:lstStyle/>
          <a:p>
            <a:r>
              <a:rPr lang="en-US" sz="2800">
                <a:cs typeface="Arial"/>
              </a:rPr>
              <a:t>Minimum Spanning tree For Pole connection</a:t>
            </a:r>
          </a:p>
        </p:txBody>
      </p:sp>
      <p:pic>
        <p:nvPicPr>
          <p:cNvPr id="6" name="Picture 5" descr="Spanning Tree - GeeksforGeeks">
            <a:extLst>
              <a:ext uri="{FF2B5EF4-FFF2-40B4-BE49-F238E27FC236}">
                <a16:creationId xmlns:a16="http://schemas.microsoft.com/office/drawing/2014/main" id="{B64E60A9-6E9B-D448-01FF-3F3C13257D6D}"/>
              </a:ext>
            </a:extLst>
          </p:cNvPr>
          <p:cNvPicPr>
            <a:picLocks noChangeAspect="1"/>
          </p:cNvPicPr>
          <p:nvPr/>
        </p:nvPicPr>
        <p:blipFill>
          <a:blip r:embed="rId4"/>
          <a:stretch>
            <a:fillRect/>
          </a:stretch>
        </p:blipFill>
        <p:spPr>
          <a:xfrm>
            <a:off x="1" y="2847554"/>
            <a:ext cx="5000623" cy="2925017"/>
          </a:xfrm>
          <a:prstGeom prst="rect">
            <a:avLst/>
          </a:prstGeom>
        </p:spPr>
      </p:pic>
      <p:sp>
        <p:nvSpPr>
          <p:cNvPr id="7" name="TextBox 6">
            <a:extLst>
              <a:ext uri="{FF2B5EF4-FFF2-40B4-BE49-F238E27FC236}">
                <a16:creationId xmlns:a16="http://schemas.microsoft.com/office/drawing/2014/main" id="{58BC5AA6-0D63-8E9E-B8AD-A9D5F869CABF}"/>
              </a:ext>
            </a:extLst>
          </p:cNvPr>
          <p:cNvSpPr txBox="1"/>
          <p:nvPr/>
        </p:nvSpPr>
        <p:spPr>
          <a:xfrm>
            <a:off x="1619037" y="5879337"/>
            <a:ext cx="1674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lumMod val="76000"/>
                  </a:schemeClr>
                </a:solidFill>
                <a:cs typeface="Arial"/>
              </a:rPr>
              <a:t>MST example</a:t>
            </a:r>
            <a:endParaRPr lang="en-US">
              <a:solidFill>
                <a:schemeClr val="accent4">
                  <a:lumMod val="76000"/>
                </a:schemeClr>
              </a:solidFill>
            </a:endParaRPr>
          </a:p>
        </p:txBody>
      </p:sp>
      <p:pic>
        <p:nvPicPr>
          <p:cNvPr id="21" name="Audio 20">
            <a:extLst>
              <a:ext uri="{FF2B5EF4-FFF2-40B4-BE49-F238E27FC236}">
                <a16:creationId xmlns:a16="http://schemas.microsoft.com/office/drawing/2014/main" id="{BE714F68-3B3E-2521-2375-E12F400D27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9016349"/>
      </p:ext>
    </p:extLst>
  </p:cSld>
  <p:clrMapOvr>
    <a:masterClrMapping/>
  </p:clrMapOvr>
  <mc:AlternateContent xmlns:mc="http://schemas.openxmlformats.org/markup-compatibility/2006" xmlns:p14="http://schemas.microsoft.com/office/powerpoint/2010/main">
    <mc:Choice Requires="p14">
      <p:transition spd="slow" p14:dur="2000" advTm="37130"/>
    </mc:Choice>
    <mc:Fallback xmlns="">
      <p:transition spd="slow" advTm="37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D006-BED3-E6BF-4AD2-F46275F1964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F82B3BF-DF38-FA94-F3EE-FB0F6D803534}"/>
              </a:ext>
            </a:extLst>
          </p:cNvPr>
          <p:cNvSpPr>
            <a:spLocks noGrp="1"/>
          </p:cNvSpPr>
          <p:nvPr>
            <p:ph type="ctrTitle"/>
          </p:nvPr>
        </p:nvSpPr>
        <p:spPr>
          <a:xfrm>
            <a:off x="928440" y="706211"/>
            <a:ext cx="4668796" cy="3524043"/>
          </a:xfrm>
        </p:spPr>
        <p:txBody>
          <a:bodyPr anchor="t">
            <a:normAutofit/>
          </a:bodyPr>
          <a:lstStyle/>
          <a:p>
            <a:r>
              <a:rPr lang="en-US"/>
              <a:t>Project Home Page</a:t>
            </a:r>
          </a:p>
        </p:txBody>
      </p:sp>
      <p:sp>
        <p:nvSpPr>
          <p:cNvPr id="10" name="Text Placeholder 2">
            <a:extLst>
              <a:ext uri="{FF2B5EF4-FFF2-40B4-BE49-F238E27FC236}">
                <a16:creationId xmlns:a16="http://schemas.microsoft.com/office/drawing/2014/main" id="{6428D2A9-D6C3-1417-ED60-59D53383F3AC}"/>
              </a:ext>
            </a:extLst>
          </p:cNvPr>
          <p:cNvSpPr>
            <a:spLocks noGrp="1"/>
          </p:cNvSpPr>
          <p:nvPr>
            <p:ph type="subTitle" idx="1"/>
          </p:nvPr>
        </p:nvSpPr>
        <p:spPr>
          <a:xfrm>
            <a:off x="4986113" y="6047786"/>
            <a:ext cx="6773672" cy="667050"/>
          </a:xfrm>
        </p:spPr>
        <p:txBody>
          <a:bodyPr>
            <a:noAutofit/>
          </a:bodyPr>
          <a:lstStyle/>
          <a:p>
            <a:pPr algn="ctr">
              <a:spcAft>
                <a:spcPts val="600"/>
              </a:spcAft>
            </a:pPr>
            <a:r>
              <a:rPr lang="en-US" sz="3000" b="0" i="0">
                <a:effectLst/>
                <a:hlinkClick r:id="rId5" tooltip="https://cs6510renewvia6.vercel.app/">
                  <a:extLst>
                    <a:ext uri="{A12FA001-AC4F-418D-AE19-62706E023703}">
                      <ahyp:hlinkClr xmlns:ahyp="http://schemas.microsoft.com/office/drawing/2018/hyperlinkcolor" val="tx"/>
                    </a:ext>
                  </a:extLst>
                </a:hlinkClick>
              </a:rPr>
              <a:t>https://cs6510renewvia6.vercel.app/</a:t>
            </a:r>
            <a:endParaRPr lang="en-US" sz="3000"/>
          </a:p>
        </p:txBody>
      </p:sp>
      <p:pic>
        <p:nvPicPr>
          <p:cNvPr id="6" name="Picture 5">
            <a:extLst>
              <a:ext uri="{FF2B5EF4-FFF2-40B4-BE49-F238E27FC236}">
                <a16:creationId xmlns:a16="http://schemas.microsoft.com/office/drawing/2014/main" id="{8B8E2DB8-6D01-F34B-200C-38AB6B020F4D}"/>
              </a:ext>
            </a:extLst>
          </p:cNvPr>
          <p:cNvPicPr>
            <a:picLocks noChangeAspect="1"/>
          </p:cNvPicPr>
          <p:nvPr/>
        </p:nvPicPr>
        <p:blipFill>
          <a:blip r:embed="rId6"/>
          <a:stretch>
            <a:fillRect/>
          </a:stretch>
        </p:blipFill>
        <p:spPr>
          <a:xfrm>
            <a:off x="5405590" y="1559662"/>
            <a:ext cx="5934718" cy="3840587"/>
          </a:xfrm>
          <a:prstGeom prst="rect">
            <a:avLst/>
          </a:prstGeom>
        </p:spPr>
      </p:pic>
      <p:pic>
        <p:nvPicPr>
          <p:cNvPr id="28" name="Audio 27">
            <a:hlinkClick r:id="" action="ppaction://media"/>
            <a:extLst>
              <a:ext uri="{FF2B5EF4-FFF2-40B4-BE49-F238E27FC236}">
                <a16:creationId xmlns:a16="http://schemas.microsoft.com/office/drawing/2014/main" id="{9AF1EC9A-F32F-421D-F07C-2B76CEC415F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1261183" y="5821646"/>
            <a:ext cx="997204" cy="997204"/>
          </a:xfrm>
          <a:prstGeom prst="ellipse">
            <a:avLst/>
          </a:prstGeom>
        </p:spPr>
      </p:pic>
    </p:spTree>
    <p:extLst>
      <p:ext uri="{BB962C8B-B14F-4D97-AF65-F5344CB8AC3E}">
        <p14:creationId xmlns:p14="http://schemas.microsoft.com/office/powerpoint/2010/main" val="38116729"/>
      </p:ext>
    </p:extLst>
  </p:cSld>
  <p:clrMapOvr>
    <a:masterClrMapping/>
  </p:clrMapOvr>
  <mc:AlternateContent xmlns:mc="http://schemas.openxmlformats.org/markup-compatibility/2006" xmlns:p14="http://schemas.microsoft.com/office/powerpoint/2010/main">
    <mc:Choice Requires="p14">
      <p:transition spd="slow" p14:dur="2000" advTm="3035"/>
    </mc:Choice>
    <mc:Fallback xmlns="">
      <p:transition spd="slow" advTm="3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12C1DA1-B643-DEB8-EB8B-2CF96FB4ADB0}"/>
              </a:ext>
            </a:extLst>
          </p:cNvPr>
          <p:cNvSpPr>
            <a:spLocks noGrp="1"/>
          </p:cNvSpPr>
          <p:nvPr>
            <p:ph type="title"/>
          </p:nvPr>
        </p:nvSpPr>
        <p:spPr>
          <a:xfrm>
            <a:off x="603503" y="1463040"/>
            <a:ext cx="11005990" cy="575321"/>
          </a:xfrm>
        </p:spPr>
        <p:txBody>
          <a:bodyPr/>
          <a:lstStyle/>
          <a:p>
            <a:r>
              <a:rPr lang="en-US" sz="4500"/>
              <a:t>Project Homepage Screenshots</a:t>
            </a:r>
          </a:p>
        </p:txBody>
      </p:sp>
      <p:sp>
        <p:nvSpPr>
          <p:cNvPr id="10" name="Text Placeholder 2">
            <a:extLst>
              <a:ext uri="{FF2B5EF4-FFF2-40B4-BE49-F238E27FC236}">
                <a16:creationId xmlns:a16="http://schemas.microsoft.com/office/drawing/2014/main" id="{A1B0B498-82EE-2A5E-A204-F18CD0294C7A}"/>
              </a:ext>
            </a:extLst>
          </p:cNvPr>
          <p:cNvSpPr>
            <a:spLocks noGrp="1"/>
          </p:cNvSpPr>
          <p:nvPr>
            <p:ph type="body" sz="quarter" idx="13"/>
          </p:nvPr>
        </p:nvSpPr>
        <p:spPr>
          <a:xfrm>
            <a:off x="649224" y="2971800"/>
            <a:ext cx="4828032" cy="490538"/>
          </a:xfrm>
        </p:spPr>
        <p:txBody>
          <a:bodyPr/>
          <a:lstStyle/>
          <a:p>
            <a:r>
              <a:rPr lang="en-US"/>
              <a:t>Desktop</a:t>
            </a:r>
          </a:p>
        </p:txBody>
      </p:sp>
      <p:sp>
        <p:nvSpPr>
          <p:cNvPr id="12" name="Text Placeholder 3">
            <a:extLst>
              <a:ext uri="{FF2B5EF4-FFF2-40B4-BE49-F238E27FC236}">
                <a16:creationId xmlns:a16="http://schemas.microsoft.com/office/drawing/2014/main" id="{86DA8332-7EBD-F47E-1CDA-F36D59E3F4EC}"/>
              </a:ext>
            </a:extLst>
          </p:cNvPr>
          <p:cNvSpPr>
            <a:spLocks noGrp="1"/>
          </p:cNvSpPr>
          <p:nvPr>
            <p:ph type="body" sz="quarter" idx="14"/>
          </p:nvPr>
        </p:nvSpPr>
        <p:spPr>
          <a:xfrm>
            <a:off x="6236208" y="2971800"/>
            <a:ext cx="4828032" cy="490538"/>
          </a:xfrm>
        </p:spPr>
        <p:txBody>
          <a:bodyPr/>
          <a:lstStyle/>
          <a:p>
            <a:r>
              <a:rPr lang="en-US"/>
              <a:t>Mobile</a:t>
            </a:r>
          </a:p>
        </p:txBody>
      </p:sp>
      <p:pic>
        <p:nvPicPr>
          <p:cNvPr id="3" name="Picture 2" descr="A screenshot of a computer&#10;&#10;AI-generated content may be incorrect.">
            <a:extLst>
              <a:ext uri="{FF2B5EF4-FFF2-40B4-BE49-F238E27FC236}">
                <a16:creationId xmlns:a16="http://schemas.microsoft.com/office/drawing/2014/main" id="{4408CBB1-7B55-ED1B-4EC1-07C7248175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92" y="3462338"/>
            <a:ext cx="5120640" cy="242666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071DB5A4-FC27-0AD2-8976-51BE7FCDF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807" y="3462338"/>
            <a:ext cx="5373285" cy="2421050"/>
          </a:xfrm>
          <a:prstGeom prst="rect">
            <a:avLst/>
          </a:prstGeom>
        </p:spPr>
      </p:pic>
      <p:pic>
        <p:nvPicPr>
          <p:cNvPr id="20" name="Audio 19">
            <a:hlinkClick r:id="" action="ppaction://media"/>
            <a:extLst>
              <a:ext uri="{FF2B5EF4-FFF2-40B4-BE49-F238E27FC236}">
                <a16:creationId xmlns:a16="http://schemas.microsoft.com/office/drawing/2014/main" id="{AFD8EA14-DF21-469A-4A65-7AA58199F9A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1127566" y="5797549"/>
            <a:ext cx="963853" cy="963853"/>
          </a:xfrm>
          <a:prstGeom prst="ellipse">
            <a:avLst/>
          </a:prstGeom>
        </p:spPr>
      </p:pic>
    </p:spTree>
    <p:extLst>
      <p:ext uri="{BB962C8B-B14F-4D97-AF65-F5344CB8AC3E}">
        <p14:creationId xmlns:p14="http://schemas.microsoft.com/office/powerpoint/2010/main" val="3154361511"/>
      </p:ext>
    </p:extLst>
  </p:cSld>
  <p:clrMapOvr>
    <a:masterClrMapping/>
  </p:clrMapOvr>
  <mc:AlternateContent xmlns:mc="http://schemas.openxmlformats.org/markup-compatibility/2006" xmlns:p14="http://schemas.microsoft.com/office/powerpoint/2010/main">
    <mc:Choice Requires="p14">
      <p:transition spd="slow" p14:dur="2000" advTm="4261"/>
    </mc:Choice>
    <mc:Fallback xmlns="">
      <p:transition spd="slow" advTm="4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CA7F-9399-7DE1-D34F-E6C42DC61F96}"/>
              </a:ext>
            </a:extLst>
          </p:cNvPr>
          <p:cNvSpPr>
            <a:spLocks noGrp="1"/>
          </p:cNvSpPr>
          <p:nvPr>
            <p:ph type="title"/>
          </p:nvPr>
        </p:nvSpPr>
        <p:spPr>
          <a:xfrm>
            <a:off x="667512" y="1399032"/>
            <a:ext cx="4846320" cy="1682749"/>
          </a:xfrm>
        </p:spPr>
        <p:txBody>
          <a:bodyPr anchor="t">
            <a:normAutofit/>
          </a:bodyPr>
          <a:lstStyle/>
          <a:p>
            <a:r>
              <a:rPr lang="en-US"/>
              <a:t>Members and Roles</a:t>
            </a:r>
          </a:p>
        </p:txBody>
      </p:sp>
      <p:sp>
        <p:nvSpPr>
          <p:cNvPr id="19" name="Text Placeholder 2">
            <a:extLst>
              <a:ext uri="{FF2B5EF4-FFF2-40B4-BE49-F238E27FC236}">
                <a16:creationId xmlns:a16="http://schemas.microsoft.com/office/drawing/2014/main" id="{3BE9E00B-24D7-255A-1058-E7DFEFDCADD6}"/>
              </a:ext>
            </a:extLst>
          </p:cNvPr>
          <p:cNvSpPr>
            <a:spLocks noGrp="1"/>
          </p:cNvSpPr>
          <p:nvPr>
            <p:ph type="body" sz="quarter" idx="13"/>
          </p:nvPr>
        </p:nvSpPr>
        <p:spPr>
          <a:xfrm>
            <a:off x="5709130" y="349617"/>
            <a:ext cx="4828032" cy="490538"/>
          </a:xfrm>
        </p:spPr>
        <p:txBody>
          <a:bodyPr vert="horz" lIns="91440" tIns="45720" rIns="91440" bIns="45720" rtlCol="0" anchor="t">
            <a:noAutofit/>
          </a:bodyPr>
          <a:lstStyle/>
          <a:p>
            <a:r>
              <a:rPr lang="en-US" sz="2000">
                <a:cs typeface="Arial"/>
              </a:rPr>
              <a:t>Taylor Boyd</a:t>
            </a:r>
          </a:p>
        </p:txBody>
      </p:sp>
      <p:sp>
        <p:nvSpPr>
          <p:cNvPr id="21" name="Text Placeholder 3">
            <a:extLst>
              <a:ext uri="{FF2B5EF4-FFF2-40B4-BE49-F238E27FC236}">
                <a16:creationId xmlns:a16="http://schemas.microsoft.com/office/drawing/2014/main" id="{6013C883-2AB3-47F3-4023-0440D3F56E17}"/>
              </a:ext>
            </a:extLst>
          </p:cNvPr>
          <p:cNvSpPr>
            <a:spLocks noGrp="1"/>
          </p:cNvSpPr>
          <p:nvPr>
            <p:ph type="body" sz="quarter" idx="14"/>
          </p:nvPr>
        </p:nvSpPr>
        <p:spPr>
          <a:xfrm>
            <a:off x="5709131" y="1968745"/>
            <a:ext cx="4828032" cy="490538"/>
          </a:xfrm>
        </p:spPr>
        <p:txBody>
          <a:bodyPr vert="horz" lIns="91440" tIns="45720" rIns="91440" bIns="45720" rtlCol="0" anchor="t">
            <a:noAutofit/>
          </a:bodyPr>
          <a:lstStyle/>
          <a:p>
            <a:r>
              <a:rPr lang="en-US" sz="2000">
                <a:cs typeface="Arial"/>
              </a:rPr>
              <a:t>Enming Li</a:t>
            </a:r>
          </a:p>
        </p:txBody>
      </p:sp>
      <p:sp>
        <p:nvSpPr>
          <p:cNvPr id="23" name="Text Placeholder 4">
            <a:extLst>
              <a:ext uri="{FF2B5EF4-FFF2-40B4-BE49-F238E27FC236}">
                <a16:creationId xmlns:a16="http://schemas.microsoft.com/office/drawing/2014/main" id="{8F832F3C-8DA8-3C7E-DF3D-F0C0AEBEED5E}"/>
              </a:ext>
            </a:extLst>
          </p:cNvPr>
          <p:cNvSpPr>
            <a:spLocks noGrp="1"/>
          </p:cNvSpPr>
          <p:nvPr>
            <p:ph type="body" sz="quarter" idx="15"/>
          </p:nvPr>
        </p:nvSpPr>
        <p:spPr>
          <a:xfrm>
            <a:off x="5368431" y="842077"/>
            <a:ext cx="6344732" cy="1137120"/>
          </a:xfrm>
        </p:spPr>
        <p:txBody>
          <a:bodyPr vert="horz" lIns="91440" tIns="45720" rIns="91440" bIns="45720" rtlCol="0" anchor="t">
            <a:noAutofit/>
          </a:bodyPr>
          <a:lstStyle/>
          <a:p>
            <a:pPr marL="283210" indent="-283210"/>
            <a:r>
              <a:rPr lang="en-US" sz="1400">
                <a:solidFill>
                  <a:srgbClr val="3B4546"/>
                </a:solidFill>
                <a:latin typeface="Arial"/>
                <a:cs typeface="Arial"/>
              </a:rPr>
              <a:t>To </a:t>
            </a:r>
            <a:r>
              <a:rPr lang="en-US" sz="1400">
                <a:cs typeface="Arial"/>
              </a:rPr>
              <a:t>research related works and propose methods to the team regarding initial parameterization and approach to determining pole count and locations (i.e. clustering, etc.).</a:t>
            </a:r>
            <a:endParaRPr lang="en-US"/>
          </a:p>
        </p:txBody>
      </p:sp>
      <p:sp>
        <p:nvSpPr>
          <p:cNvPr id="25" name="Text Placeholder 5">
            <a:extLst>
              <a:ext uri="{FF2B5EF4-FFF2-40B4-BE49-F238E27FC236}">
                <a16:creationId xmlns:a16="http://schemas.microsoft.com/office/drawing/2014/main" id="{80C675E9-FBC8-9C35-421B-255E42C7239A}"/>
              </a:ext>
            </a:extLst>
          </p:cNvPr>
          <p:cNvSpPr>
            <a:spLocks noGrp="1"/>
          </p:cNvSpPr>
          <p:nvPr>
            <p:ph type="body" sz="quarter" idx="16"/>
          </p:nvPr>
        </p:nvSpPr>
        <p:spPr>
          <a:xfrm>
            <a:off x="5330803" y="3894027"/>
            <a:ext cx="6354136" cy="845491"/>
          </a:xfrm>
        </p:spPr>
        <p:txBody>
          <a:bodyPr vert="horz" lIns="91440" tIns="45720" rIns="91440" bIns="45720" rtlCol="0" anchor="t">
            <a:noAutofit/>
          </a:bodyPr>
          <a:lstStyle/>
          <a:p>
            <a:pPr marL="283210" indent="-283210"/>
            <a:r>
              <a:rPr lang="en-US" sz="1400">
                <a:cs typeface="Arial"/>
              </a:rPr>
              <a:t>To research related works and propose methods to the team regarding initial parameterization and approach to determining pole count and locations (i.e. clustering, etc.).</a:t>
            </a:r>
            <a:endParaRPr lang="en-US">
              <a:cs typeface="Arial"/>
            </a:endParaRPr>
          </a:p>
        </p:txBody>
      </p:sp>
      <p:sp>
        <p:nvSpPr>
          <p:cNvPr id="4" name="Text Placeholder 2">
            <a:extLst>
              <a:ext uri="{FF2B5EF4-FFF2-40B4-BE49-F238E27FC236}">
                <a16:creationId xmlns:a16="http://schemas.microsoft.com/office/drawing/2014/main" id="{3964F64E-B4FF-52B5-784F-7DF2A8B4473A}"/>
              </a:ext>
            </a:extLst>
          </p:cNvPr>
          <p:cNvSpPr txBox="1">
            <a:spLocks/>
          </p:cNvSpPr>
          <p:nvPr/>
        </p:nvSpPr>
        <p:spPr>
          <a:xfrm>
            <a:off x="5711012" y="3399498"/>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Taylor Nguyen</a:t>
            </a:r>
          </a:p>
        </p:txBody>
      </p:sp>
      <p:sp>
        <p:nvSpPr>
          <p:cNvPr id="6" name="Text Placeholder 3">
            <a:extLst>
              <a:ext uri="{FF2B5EF4-FFF2-40B4-BE49-F238E27FC236}">
                <a16:creationId xmlns:a16="http://schemas.microsoft.com/office/drawing/2014/main" id="{FE46191C-F65B-512F-99D1-5D490FA7253F}"/>
              </a:ext>
            </a:extLst>
          </p:cNvPr>
          <p:cNvSpPr txBox="1">
            <a:spLocks/>
          </p:cNvSpPr>
          <p:nvPr/>
        </p:nvSpPr>
        <p:spPr>
          <a:xfrm>
            <a:off x="5711012" y="5103293"/>
            <a:ext cx="4828032" cy="49053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Dharshan Rammohan</a:t>
            </a:r>
          </a:p>
        </p:txBody>
      </p:sp>
      <p:sp>
        <p:nvSpPr>
          <p:cNvPr id="8" name="Text Placeholder 4">
            <a:extLst>
              <a:ext uri="{FF2B5EF4-FFF2-40B4-BE49-F238E27FC236}">
                <a16:creationId xmlns:a16="http://schemas.microsoft.com/office/drawing/2014/main" id="{5833DAD2-2E51-7A5A-C9D6-DCD5A2A89914}"/>
              </a:ext>
            </a:extLst>
          </p:cNvPr>
          <p:cNvSpPr txBox="1">
            <a:spLocks/>
          </p:cNvSpPr>
          <p:nvPr/>
        </p:nvSpPr>
        <p:spPr>
          <a:xfrm>
            <a:off x="139793" y="3252254"/>
            <a:ext cx="4162214" cy="1852083"/>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cs typeface="Arial"/>
              </a:rPr>
              <a:t>*Note that we’ll all work on the team’s research paper along the way since we will all be doing our own research. We will also all work on the project's optimization once parameterization is finished.</a:t>
            </a:r>
          </a:p>
          <a:p>
            <a:pPr marL="0" indent="0">
              <a:buNone/>
            </a:pPr>
            <a:br>
              <a:rPr lang="en-US"/>
            </a:br>
            <a:endParaRPr lang="en-US"/>
          </a:p>
        </p:txBody>
      </p:sp>
      <p:sp>
        <p:nvSpPr>
          <p:cNvPr id="10" name="Text Placeholder 4">
            <a:extLst>
              <a:ext uri="{FF2B5EF4-FFF2-40B4-BE49-F238E27FC236}">
                <a16:creationId xmlns:a16="http://schemas.microsoft.com/office/drawing/2014/main" id="{BEFE9205-0911-C17C-C116-4571443A67DF}"/>
              </a:ext>
            </a:extLst>
          </p:cNvPr>
          <p:cNvSpPr txBox="1">
            <a:spLocks/>
          </p:cNvSpPr>
          <p:nvPr/>
        </p:nvSpPr>
        <p:spPr>
          <a:xfrm>
            <a:off x="5370313" y="2320923"/>
            <a:ext cx="6344731" cy="930156"/>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To research related works &amp; propose methods to the team regarding ways to find all possible grid designs (connectivity) within given constraints, assuming candidate pole count and locations have been determined.</a:t>
            </a:r>
          </a:p>
        </p:txBody>
      </p:sp>
      <p:sp>
        <p:nvSpPr>
          <p:cNvPr id="11" name="Text Placeholder 4">
            <a:extLst>
              <a:ext uri="{FF2B5EF4-FFF2-40B4-BE49-F238E27FC236}">
                <a16:creationId xmlns:a16="http://schemas.microsoft.com/office/drawing/2014/main" id="{F8ADBAE6-8DAD-71DC-5F84-259A10A5142A}"/>
              </a:ext>
            </a:extLst>
          </p:cNvPr>
          <p:cNvSpPr txBox="1">
            <a:spLocks/>
          </p:cNvSpPr>
          <p:nvPr/>
        </p:nvSpPr>
        <p:spPr>
          <a:xfrm>
            <a:off x="5370313" y="5472405"/>
            <a:ext cx="6344731" cy="930156"/>
          </a:xfrm>
          <a:prstGeom prst="rect">
            <a:avLst/>
          </a:prstGeom>
        </p:spPr>
        <p:txBody>
          <a:bodyPr vert="horz" lIns="91440" tIns="45720" rIns="91440" bIns="4572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To research related works &amp; propose methods to the team regarding ways to find all possible grid designs (connectivity) within given constraints, assuming candidate pole count and locations have been determined.</a:t>
            </a:r>
          </a:p>
        </p:txBody>
      </p:sp>
      <p:pic>
        <p:nvPicPr>
          <p:cNvPr id="32" name="Audio 31">
            <a:hlinkClick r:id="" action="ppaction://media"/>
            <a:extLst>
              <a:ext uri="{FF2B5EF4-FFF2-40B4-BE49-F238E27FC236}">
                <a16:creationId xmlns:a16="http://schemas.microsoft.com/office/drawing/2014/main" id="{1EA4331A-D36C-67D5-9A27-19530D7E3F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1029950" y="5695950"/>
            <a:ext cx="1079754" cy="1079754"/>
          </a:xfrm>
          <a:prstGeom prst="ellipse">
            <a:avLst/>
          </a:prstGeom>
        </p:spPr>
      </p:pic>
    </p:spTree>
    <p:extLst>
      <p:ext uri="{BB962C8B-B14F-4D97-AF65-F5344CB8AC3E}">
        <p14:creationId xmlns:p14="http://schemas.microsoft.com/office/powerpoint/2010/main" val="924409464"/>
      </p:ext>
    </p:extLst>
  </p:cSld>
  <p:clrMapOvr>
    <a:masterClrMapping/>
  </p:clrMapOvr>
  <mc:AlternateContent xmlns:mc="http://schemas.openxmlformats.org/markup-compatibility/2006" xmlns:p14="http://schemas.microsoft.com/office/powerpoint/2010/main">
    <mc:Choice Requires="p14">
      <p:transition spd="slow" p14:dur="2000" advTm="26601"/>
    </mc:Choice>
    <mc:Fallback xmlns="">
      <p:transition spd="slow" advTm="26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97968AF-B2B7-A99B-5F11-B71040C27726}"/>
              </a:ext>
            </a:extLst>
          </p:cNvPr>
          <p:cNvSpPr>
            <a:spLocks noGrp="1"/>
          </p:cNvSpPr>
          <p:nvPr>
            <p:ph type="title"/>
          </p:nvPr>
        </p:nvSpPr>
        <p:spPr>
          <a:xfrm>
            <a:off x="2398625" y="1594744"/>
            <a:ext cx="8135789" cy="704088"/>
          </a:xfrm>
        </p:spPr>
        <p:txBody>
          <a:bodyPr/>
          <a:lstStyle/>
          <a:p>
            <a:r>
              <a:rPr lang="en-US"/>
              <a:t>Renewvia Energy</a:t>
            </a:r>
            <a:endParaRPr lang="en-US">
              <a:cs typeface="Arial"/>
            </a:endParaRPr>
          </a:p>
        </p:txBody>
      </p:sp>
      <p:sp>
        <p:nvSpPr>
          <p:cNvPr id="13" name="Content Placeholder 2">
            <a:extLst>
              <a:ext uri="{FF2B5EF4-FFF2-40B4-BE49-F238E27FC236}">
                <a16:creationId xmlns:a16="http://schemas.microsoft.com/office/drawing/2014/main" id="{1EBC03B6-137F-F777-1060-2C784495187F}"/>
              </a:ext>
            </a:extLst>
          </p:cNvPr>
          <p:cNvSpPr>
            <a:spLocks noGrp="1"/>
          </p:cNvSpPr>
          <p:nvPr>
            <p:ph idx="1"/>
          </p:nvPr>
        </p:nvSpPr>
        <p:spPr>
          <a:xfrm>
            <a:off x="2397835" y="2821809"/>
            <a:ext cx="7395390" cy="3296563"/>
          </a:xfrm>
        </p:spPr>
        <p:txBody>
          <a:bodyPr vert="horz" lIns="91440" tIns="45720" rIns="91440" bIns="45720" rtlCol="0" anchor="t">
            <a:noAutofit/>
          </a:bodyPr>
          <a:lstStyle/>
          <a:p>
            <a:r>
              <a:rPr lang="en-US" sz="1800">
                <a:cs typeface="Arial"/>
              </a:rPr>
              <a:t>Our partner organization is Renewvia Energy. Our partner at </a:t>
            </a:r>
            <a:r>
              <a:rPr lang="en-US" sz="1800" err="1">
                <a:cs typeface="Arial"/>
              </a:rPr>
              <a:t>Renewvia</a:t>
            </a:r>
            <a:r>
              <a:rPr lang="en-US" sz="1800">
                <a:cs typeface="Arial"/>
              </a:rPr>
              <a:t>, Nicholas Selby, proposed bi-weekly meetings to check in on progress; these meetings have been scheduled for every other Wednesday 3-4pm UTC. The deliverables for the semester include an approach to solving the graph problem presented as well as documentation for the project (a research paper).</a:t>
            </a:r>
            <a:endParaRPr lang="en-US"/>
          </a:p>
          <a:p>
            <a:br>
              <a:rPr lang="en-US"/>
            </a:br>
            <a:endParaRPr lang="en-US"/>
          </a:p>
        </p:txBody>
      </p:sp>
      <p:pic>
        <p:nvPicPr>
          <p:cNvPr id="8" name="Audio 7">
            <a:hlinkClick r:id="" action="ppaction://media"/>
            <a:extLst>
              <a:ext uri="{FF2B5EF4-FFF2-40B4-BE49-F238E27FC236}">
                <a16:creationId xmlns:a16="http://schemas.microsoft.com/office/drawing/2014/main" id="{9143630B-E4C5-1399-A80D-41ABBB22444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680700" y="5289550"/>
            <a:ext cx="1371854" cy="1371854"/>
          </a:xfrm>
          <a:prstGeom prst="ellipse">
            <a:avLst/>
          </a:prstGeom>
        </p:spPr>
      </p:pic>
    </p:spTree>
    <p:extLst>
      <p:ext uri="{BB962C8B-B14F-4D97-AF65-F5344CB8AC3E}">
        <p14:creationId xmlns:p14="http://schemas.microsoft.com/office/powerpoint/2010/main" val="1650479494"/>
      </p:ext>
    </p:extLst>
  </p:cSld>
  <p:clrMapOvr>
    <a:masterClrMapping/>
  </p:clrMapOvr>
  <mc:AlternateContent xmlns:mc="http://schemas.openxmlformats.org/markup-compatibility/2006" xmlns:p14="http://schemas.microsoft.com/office/powerpoint/2010/main">
    <mc:Choice Requires="p14">
      <p:transition spd="slow" p14:dur="2000" advTm="11504"/>
    </mc:Choice>
    <mc:Fallback xmlns="">
      <p:transition spd="slow" advTm="1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7F0FB52-BC87-FF79-60D8-2172EC46EF58}"/>
              </a:ext>
            </a:extLst>
          </p:cNvPr>
          <p:cNvSpPr>
            <a:spLocks noGrp="1"/>
          </p:cNvSpPr>
          <p:nvPr>
            <p:ph type="title"/>
          </p:nvPr>
        </p:nvSpPr>
        <p:spPr>
          <a:xfrm>
            <a:off x="603503" y="1156856"/>
            <a:ext cx="11366823" cy="881506"/>
          </a:xfrm>
        </p:spPr>
        <p:txBody>
          <a:bodyPr anchor="t">
            <a:noAutofit/>
          </a:bodyPr>
          <a:lstStyle/>
          <a:p>
            <a:r>
              <a:rPr lang="en-US" sz="4000"/>
              <a:t>Renewvia Solar Mini-Grid Powerline Distribution networks design</a:t>
            </a:r>
          </a:p>
        </p:txBody>
      </p:sp>
      <p:sp>
        <p:nvSpPr>
          <p:cNvPr id="37" name="Text Placeholder 2">
            <a:extLst>
              <a:ext uri="{FF2B5EF4-FFF2-40B4-BE49-F238E27FC236}">
                <a16:creationId xmlns:a16="http://schemas.microsoft.com/office/drawing/2014/main" id="{0B1C415C-9AED-73B7-9F95-F4179392DCF1}"/>
              </a:ext>
            </a:extLst>
          </p:cNvPr>
          <p:cNvSpPr>
            <a:spLocks noGrp="1"/>
          </p:cNvSpPr>
          <p:nvPr>
            <p:ph type="body" sz="quarter" idx="13"/>
          </p:nvPr>
        </p:nvSpPr>
        <p:spPr>
          <a:xfrm>
            <a:off x="602188" y="2821281"/>
            <a:ext cx="11093364" cy="3096388"/>
          </a:xfrm>
        </p:spPr>
        <p:txBody>
          <a:bodyPr vert="horz" lIns="91440" tIns="45720" rIns="91440" bIns="45720" rtlCol="0" anchor="t">
            <a:noAutofit/>
          </a:bodyPr>
          <a:lstStyle/>
          <a:p>
            <a:r>
              <a:rPr lang="en-US" sz="1800"/>
              <a:t>The goal of our team is to produce a viable solution to the graph theory problem proposed by Nicholas Selby at Renewvia. More specifically, we hope to create a model for automating electricity grid pole and cable distribution such that the results include an optimal, cost-saving design for a given community. Further, we plan to start the project by focusing on its parameterization aspects as recommended by Nicholas. We will shift focus to optimization only when we feel like we’ve first been able to propose a worthwhile solution to finding all the possible grid designs given the basic constraints.</a:t>
            </a:r>
          </a:p>
        </p:txBody>
      </p:sp>
      <p:pic>
        <p:nvPicPr>
          <p:cNvPr id="6" name="Audio 5">
            <a:hlinkClick r:id="" action="ppaction://media"/>
            <a:extLst>
              <a:ext uri="{FF2B5EF4-FFF2-40B4-BE49-F238E27FC236}">
                <a16:creationId xmlns:a16="http://schemas.microsoft.com/office/drawing/2014/main" id="{198BE728-B4DE-F136-93D4-FA8EA97FDDD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420350" y="5016500"/>
            <a:ext cx="1486154" cy="1486154"/>
          </a:xfrm>
          <a:prstGeom prst="ellipse">
            <a:avLst/>
          </a:prstGeom>
        </p:spPr>
      </p:pic>
    </p:spTree>
    <p:extLst>
      <p:ext uri="{BB962C8B-B14F-4D97-AF65-F5344CB8AC3E}">
        <p14:creationId xmlns:p14="http://schemas.microsoft.com/office/powerpoint/2010/main" val="2067662470"/>
      </p:ext>
    </p:extLst>
  </p:cSld>
  <p:clrMapOvr>
    <a:masterClrMapping/>
  </p:clrMapOvr>
  <mc:AlternateContent xmlns:mc="http://schemas.openxmlformats.org/markup-compatibility/2006" xmlns:p14="http://schemas.microsoft.com/office/powerpoint/2010/main">
    <mc:Choice Requires="p14">
      <p:transition spd="slow" p14:dur="2000" advTm="18327"/>
    </mc:Choice>
    <mc:Fallback xmlns="">
      <p:transition spd="slow" advTm="1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ABD1867-D39B-AFD3-64AD-9C98E99F7B93}"/>
              </a:ext>
            </a:extLst>
          </p:cNvPr>
          <p:cNvSpPr>
            <a:spLocks noGrp="1"/>
          </p:cNvSpPr>
          <p:nvPr>
            <p:ph type="title"/>
          </p:nvPr>
        </p:nvSpPr>
        <p:spPr>
          <a:xfrm>
            <a:off x="603504" y="1463040"/>
            <a:ext cx="10871708" cy="704088"/>
          </a:xfrm>
        </p:spPr>
        <p:txBody>
          <a:bodyPr/>
          <a:lstStyle/>
          <a:p>
            <a:r>
              <a:rPr lang="en-US"/>
              <a:t>TimeLine</a:t>
            </a:r>
          </a:p>
        </p:txBody>
      </p:sp>
      <p:sp>
        <p:nvSpPr>
          <p:cNvPr id="13" name="Text Placeholder 2">
            <a:extLst>
              <a:ext uri="{FF2B5EF4-FFF2-40B4-BE49-F238E27FC236}">
                <a16:creationId xmlns:a16="http://schemas.microsoft.com/office/drawing/2014/main" id="{D01AD958-F03E-C4D1-5377-153432F00877}"/>
              </a:ext>
            </a:extLst>
          </p:cNvPr>
          <p:cNvSpPr>
            <a:spLocks noGrp="1"/>
          </p:cNvSpPr>
          <p:nvPr>
            <p:ph type="body" sz="quarter" idx="13"/>
          </p:nvPr>
        </p:nvSpPr>
        <p:spPr>
          <a:xfrm>
            <a:off x="621002" y="2971537"/>
            <a:ext cx="3357955" cy="833609"/>
          </a:xfrm>
          <a:ln>
            <a:noFill/>
          </a:ln>
        </p:spPr>
        <p:txBody>
          <a:bodyPr vert="horz" lIns="91440" tIns="45720" rIns="91440" bIns="45720" rtlCol="0" anchor="t">
            <a:noAutofit/>
          </a:bodyPr>
          <a:lstStyle/>
          <a:p>
            <a:r>
              <a:rPr lang="en-US">
                <a:cs typeface="Arial"/>
              </a:rPr>
              <a:t>February -  Parameterization</a:t>
            </a:r>
            <a:endParaRPr lang="en-US"/>
          </a:p>
        </p:txBody>
      </p:sp>
      <p:sp>
        <p:nvSpPr>
          <p:cNvPr id="15" name="Text Placeholder 3">
            <a:extLst>
              <a:ext uri="{FF2B5EF4-FFF2-40B4-BE49-F238E27FC236}">
                <a16:creationId xmlns:a16="http://schemas.microsoft.com/office/drawing/2014/main" id="{592D449C-5F02-21E6-DE63-B694D822FA5A}"/>
              </a:ext>
            </a:extLst>
          </p:cNvPr>
          <p:cNvSpPr>
            <a:spLocks noGrp="1"/>
          </p:cNvSpPr>
          <p:nvPr>
            <p:ph type="body" sz="quarter" idx="14"/>
          </p:nvPr>
        </p:nvSpPr>
        <p:spPr>
          <a:xfrm>
            <a:off x="4456552" y="3093833"/>
            <a:ext cx="3282696" cy="711314"/>
          </a:xfrm>
          <a:ln>
            <a:noFill/>
          </a:ln>
        </p:spPr>
        <p:txBody>
          <a:bodyPr vert="horz" lIns="91440" tIns="45720" rIns="91440" bIns="45720" rtlCol="0" anchor="t">
            <a:noAutofit/>
          </a:bodyPr>
          <a:lstStyle/>
          <a:p>
            <a:r>
              <a:rPr lang="en-US">
                <a:cs typeface="Arial"/>
              </a:rPr>
              <a:t>March - Optimization</a:t>
            </a:r>
          </a:p>
        </p:txBody>
      </p:sp>
      <p:sp>
        <p:nvSpPr>
          <p:cNvPr id="21" name="Text Placeholder 6">
            <a:extLst>
              <a:ext uri="{FF2B5EF4-FFF2-40B4-BE49-F238E27FC236}">
                <a16:creationId xmlns:a16="http://schemas.microsoft.com/office/drawing/2014/main" id="{8DA5D02D-8B36-C657-0DB0-5F07A60C3AFC}"/>
              </a:ext>
            </a:extLst>
          </p:cNvPr>
          <p:cNvSpPr>
            <a:spLocks noGrp="1"/>
          </p:cNvSpPr>
          <p:nvPr>
            <p:ph type="body" sz="quarter" idx="17"/>
          </p:nvPr>
        </p:nvSpPr>
        <p:spPr>
          <a:xfrm>
            <a:off x="8162694" y="2971536"/>
            <a:ext cx="3310918" cy="833608"/>
          </a:xfrm>
          <a:ln>
            <a:noFill/>
          </a:ln>
        </p:spPr>
        <p:txBody>
          <a:bodyPr vert="horz" lIns="91440" tIns="45720" rIns="91440" bIns="45720" rtlCol="0" anchor="t">
            <a:noAutofit/>
          </a:bodyPr>
          <a:lstStyle/>
          <a:p>
            <a:r>
              <a:rPr lang="en-US">
                <a:cs typeface="Arial"/>
              </a:rPr>
              <a:t>April – Academic Paper &amp; Project Handoff</a:t>
            </a:r>
          </a:p>
        </p:txBody>
      </p:sp>
      <p:sp>
        <p:nvSpPr>
          <p:cNvPr id="3" name="Text Placeholder 2">
            <a:extLst>
              <a:ext uri="{FF2B5EF4-FFF2-40B4-BE49-F238E27FC236}">
                <a16:creationId xmlns:a16="http://schemas.microsoft.com/office/drawing/2014/main" id="{220A297A-8069-EF6B-3598-13A72756071E}"/>
              </a:ext>
            </a:extLst>
          </p:cNvPr>
          <p:cNvSpPr>
            <a:spLocks noGrp="1"/>
          </p:cNvSpPr>
          <p:nvPr>
            <p:ph type="body" sz="quarter" idx="15"/>
          </p:nvPr>
        </p:nvSpPr>
        <p:spPr>
          <a:xfrm>
            <a:off x="328130" y="3804356"/>
            <a:ext cx="3282696" cy="2715629"/>
          </a:xfrm>
        </p:spPr>
        <p:txBody>
          <a:bodyPr vert="horz" lIns="91440" tIns="45720" rIns="91440" bIns="45720" numCol="1" spcCol="91440" rtlCol="0" anchor="t">
            <a:noAutofit/>
          </a:bodyPr>
          <a:lstStyle/>
          <a:p>
            <a:pPr marL="283210" indent="-283210"/>
            <a:r>
              <a:rPr lang="en-US" sz="1400">
                <a:cs typeface="Arial"/>
              </a:rPr>
              <a:t>Finish up parameterization piece of the project</a:t>
            </a:r>
          </a:p>
          <a:p>
            <a:pPr lvl="1" indent="-283210">
              <a:buFont typeface="Courier New" panose="020B0604020202020204" pitchFamily="34" charset="0"/>
              <a:buChar char="o"/>
            </a:pPr>
            <a:r>
              <a:rPr lang="en-US" sz="1400">
                <a:cs typeface="Arial"/>
              </a:rPr>
              <a:t>Find candidate pole positions</a:t>
            </a:r>
          </a:p>
          <a:p>
            <a:pPr lvl="1" indent="-283210">
              <a:buFont typeface="Courier New" panose="020B0604020202020204" pitchFamily="34" charset="0"/>
              <a:buChar char="o"/>
            </a:pPr>
            <a:r>
              <a:rPr lang="en-US" sz="1400">
                <a:cs typeface="Arial"/>
              </a:rPr>
              <a:t>Represent the problem with a Directed Acyclic Graph (DAG)</a:t>
            </a:r>
          </a:p>
          <a:p>
            <a:pPr lvl="1" indent="-283210">
              <a:buFont typeface="Courier New" panose="020B0604020202020204" pitchFamily="34" charset="0"/>
              <a:buChar char="o"/>
            </a:pPr>
            <a:r>
              <a:rPr lang="en-US" sz="1400">
                <a:cs typeface="Arial"/>
              </a:rPr>
              <a:t>Feed DAG into a Graph Neural Network (GNN) </a:t>
            </a:r>
          </a:p>
        </p:txBody>
      </p:sp>
      <p:sp>
        <p:nvSpPr>
          <p:cNvPr id="5" name="Text Placeholder 2">
            <a:extLst>
              <a:ext uri="{FF2B5EF4-FFF2-40B4-BE49-F238E27FC236}">
                <a16:creationId xmlns:a16="http://schemas.microsoft.com/office/drawing/2014/main" id="{D5A76012-84BD-EE4E-BE00-DB80C5ED1597}"/>
              </a:ext>
            </a:extLst>
          </p:cNvPr>
          <p:cNvSpPr txBox="1">
            <a:spLocks/>
          </p:cNvSpPr>
          <p:nvPr/>
        </p:nvSpPr>
        <p:spPr>
          <a:xfrm>
            <a:off x="4158827" y="3796830"/>
            <a:ext cx="3282696" cy="2715629"/>
          </a:xfrm>
          <a:prstGeom prst="rect">
            <a:avLst/>
          </a:prstGeom>
        </p:spPr>
        <p:txBody>
          <a:bodyPr vert="horz" lIns="91440" tIns="45720" rIns="91440" bIns="45720" numCol="1" spcCol="9144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Finish up optimization piece of the project</a:t>
            </a:r>
          </a:p>
          <a:p>
            <a:pPr lvl="1" indent="-283210">
              <a:buFont typeface="Courier New" panose="020B0604020202020204" pitchFamily="34" charset="0"/>
              <a:buChar char="o"/>
            </a:pPr>
            <a:r>
              <a:rPr lang="en-US" sz="1400">
                <a:cs typeface="Arial"/>
              </a:rPr>
              <a:t>Research optimization methods</a:t>
            </a:r>
          </a:p>
          <a:p>
            <a:pPr lvl="1" indent="-283210">
              <a:buFont typeface="Courier New" panose="020B0604020202020204" pitchFamily="34" charset="0"/>
              <a:buChar char="o"/>
            </a:pPr>
            <a:r>
              <a:rPr lang="en-US" sz="1400">
                <a:cs typeface="Arial"/>
              </a:rPr>
              <a:t>Decide which approaches to test &amp; implement them</a:t>
            </a:r>
          </a:p>
        </p:txBody>
      </p:sp>
      <p:sp>
        <p:nvSpPr>
          <p:cNvPr id="6" name="Text Placeholder 2">
            <a:extLst>
              <a:ext uri="{FF2B5EF4-FFF2-40B4-BE49-F238E27FC236}">
                <a16:creationId xmlns:a16="http://schemas.microsoft.com/office/drawing/2014/main" id="{DE17C5DA-05C1-3360-78B4-046A56625F0C}"/>
              </a:ext>
            </a:extLst>
          </p:cNvPr>
          <p:cNvSpPr txBox="1">
            <a:spLocks/>
          </p:cNvSpPr>
          <p:nvPr/>
        </p:nvSpPr>
        <p:spPr>
          <a:xfrm>
            <a:off x="7874753" y="3796830"/>
            <a:ext cx="3282696" cy="2715629"/>
          </a:xfrm>
          <a:prstGeom prst="rect">
            <a:avLst/>
          </a:prstGeom>
        </p:spPr>
        <p:txBody>
          <a:bodyPr vert="horz" lIns="91440" tIns="45720" rIns="91440" bIns="45720" numCol="1" spcCol="91440" rtlCol="0" anchor="t">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400">
                <a:cs typeface="Arial"/>
              </a:rPr>
              <a:t>Finish up the academic paper and handoff project to Renewvia</a:t>
            </a:r>
          </a:p>
          <a:p>
            <a:pPr lvl="1" indent="-283210">
              <a:buFont typeface="Courier New" panose="020B0604020202020204" pitchFamily="34" charset="0"/>
              <a:buChar char="o"/>
            </a:pPr>
            <a:r>
              <a:rPr lang="en-US" sz="1400">
                <a:cs typeface="Arial"/>
              </a:rPr>
              <a:t>Complete methods, analysis, and conclusion of paper</a:t>
            </a:r>
          </a:p>
          <a:p>
            <a:pPr lvl="1" indent="-283210">
              <a:buFont typeface="Courier New" panose="020B0604020202020204" pitchFamily="34" charset="0"/>
              <a:buChar char="o"/>
            </a:pPr>
            <a:r>
              <a:rPr lang="en-US" sz="1400">
                <a:cs typeface="Arial"/>
              </a:rPr>
              <a:t>Share paper, code, and all project materials</a:t>
            </a:r>
          </a:p>
        </p:txBody>
      </p:sp>
      <p:pic>
        <p:nvPicPr>
          <p:cNvPr id="26" name="Audio 25">
            <a:hlinkClick r:id="" action="ppaction://media"/>
            <a:extLst>
              <a:ext uri="{FF2B5EF4-FFF2-40B4-BE49-F238E27FC236}">
                <a16:creationId xmlns:a16="http://schemas.microsoft.com/office/drawing/2014/main" id="{3908A757-2F7A-68CB-AD25-15EAD687D9A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306050" y="5232400"/>
            <a:ext cx="1486154" cy="1486154"/>
          </a:xfrm>
          <a:prstGeom prst="ellipse">
            <a:avLst/>
          </a:prstGeom>
        </p:spPr>
      </p:pic>
    </p:spTree>
    <p:extLst>
      <p:ext uri="{BB962C8B-B14F-4D97-AF65-F5344CB8AC3E}">
        <p14:creationId xmlns:p14="http://schemas.microsoft.com/office/powerpoint/2010/main" val="3559456766"/>
      </p:ext>
    </p:extLst>
  </p:cSld>
  <p:clrMapOvr>
    <a:masterClrMapping/>
  </p:clrMapOvr>
  <mc:AlternateContent xmlns:mc="http://schemas.openxmlformats.org/markup-compatibility/2006" xmlns:p14="http://schemas.microsoft.com/office/powerpoint/2010/main">
    <mc:Choice Requires="p14">
      <p:transition spd="slow" p14:dur="2000" advTm="16357"/>
    </mc:Choice>
    <mc:Fallback xmlns="">
      <p:transition spd="slow" advTm="16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8A5BF94-77B7-4A6F-58AA-197E40D95D4B}"/>
              </a:ext>
            </a:extLst>
          </p:cNvPr>
          <p:cNvSpPr>
            <a:spLocks noGrp="1"/>
          </p:cNvSpPr>
          <p:nvPr>
            <p:ph type="title"/>
          </p:nvPr>
        </p:nvSpPr>
        <p:spPr>
          <a:xfrm>
            <a:off x="603504" y="1463040"/>
            <a:ext cx="10515600" cy="575321"/>
          </a:xfrm>
        </p:spPr>
        <p:txBody>
          <a:bodyPr anchor="t">
            <a:normAutofit/>
          </a:bodyPr>
          <a:lstStyle/>
          <a:p>
            <a:r>
              <a:rPr lang="en-US" sz="3900"/>
              <a:t>Architecture Details</a:t>
            </a:r>
          </a:p>
        </p:txBody>
      </p:sp>
      <p:sp>
        <p:nvSpPr>
          <p:cNvPr id="20" name="Text Placeholder 2">
            <a:extLst>
              <a:ext uri="{FF2B5EF4-FFF2-40B4-BE49-F238E27FC236}">
                <a16:creationId xmlns:a16="http://schemas.microsoft.com/office/drawing/2014/main" id="{82DAA630-C023-0C52-11F9-AF6C0E5C0264}"/>
              </a:ext>
            </a:extLst>
          </p:cNvPr>
          <p:cNvSpPr>
            <a:spLocks noGrp="1"/>
          </p:cNvSpPr>
          <p:nvPr>
            <p:ph type="body" sz="quarter" idx="13"/>
          </p:nvPr>
        </p:nvSpPr>
        <p:spPr>
          <a:xfrm>
            <a:off x="649224" y="3483864"/>
            <a:ext cx="4828032" cy="490538"/>
          </a:xfrm>
        </p:spPr>
        <p:txBody>
          <a:bodyPr/>
          <a:lstStyle/>
          <a:p>
            <a:r>
              <a:rPr lang="en-US"/>
              <a:t>Planned Technology/Ideas</a:t>
            </a:r>
          </a:p>
        </p:txBody>
      </p:sp>
      <p:sp>
        <p:nvSpPr>
          <p:cNvPr id="22" name="Text Placeholder 3">
            <a:extLst>
              <a:ext uri="{FF2B5EF4-FFF2-40B4-BE49-F238E27FC236}">
                <a16:creationId xmlns:a16="http://schemas.microsoft.com/office/drawing/2014/main" id="{67D41109-5596-EE77-BF37-4E63917C4424}"/>
              </a:ext>
            </a:extLst>
          </p:cNvPr>
          <p:cNvSpPr>
            <a:spLocks noGrp="1"/>
          </p:cNvSpPr>
          <p:nvPr>
            <p:ph type="body" sz="quarter" idx="15"/>
          </p:nvPr>
        </p:nvSpPr>
        <p:spPr>
          <a:xfrm>
            <a:off x="365760" y="3931920"/>
            <a:ext cx="4754880" cy="1682750"/>
          </a:xfrm>
        </p:spPr>
        <p:txBody>
          <a:bodyPr/>
          <a:lstStyle/>
          <a:p>
            <a:r>
              <a:rPr lang="en-US"/>
              <a:t>Python</a:t>
            </a:r>
          </a:p>
          <a:p>
            <a:r>
              <a:rPr lang="en-US"/>
              <a:t>Python Libraries (scikit-learn, </a:t>
            </a:r>
            <a:r>
              <a:rPr lang="en-US" err="1"/>
              <a:t>PuLP</a:t>
            </a:r>
            <a:r>
              <a:rPr lang="en-US"/>
              <a:t>, </a:t>
            </a:r>
            <a:r>
              <a:rPr lang="en-US" err="1"/>
              <a:t>etc</a:t>
            </a:r>
            <a:r>
              <a:rPr lang="en-US"/>
              <a:t>)</a:t>
            </a:r>
          </a:p>
          <a:p>
            <a:r>
              <a:rPr lang="en-US" err="1"/>
              <a:t>Vercel</a:t>
            </a:r>
            <a:endParaRPr lang="en-US"/>
          </a:p>
          <a:p>
            <a:endParaRPr lang="en-US"/>
          </a:p>
          <a:p>
            <a:endParaRPr lang="en-US"/>
          </a:p>
          <a:p>
            <a:endParaRPr lang="en-US"/>
          </a:p>
        </p:txBody>
      </p:sp>
      <p:sp>
        <p:nvSpPr>
          <p:cNvPr id="24" name="Text Placeholder 4">
            <a:extLst>
              <a:ext uri="{FF2B5EF4-FFF2-40B4-BE49-F238E27FC236}">
                <a16:creationId xmlns:a16="http://schemas.microsoft.com/office/drawing/2014/main" id="{91520CDD-D5BC-15B6-7A81-FC785F4A5255}"/>
              </a:ext>
            </a:extLst>
          </p:cNvPr>
          <p:cNvSpPr>
            <a:spLocks noGrp="1"/>
          </p:cNvSpPr>
          <p:nvPr>
            <p:ph type="body" sz="quarter" idx="16"/>
          </p:nvPr>
        </p:nvSpPr>
        <p:spPr>
          <a:xfrm>
            <a:off x="5943600" y="3931920"/>
            <a:ext cx="4754880" cy="1682750"/>
          </a:xfrm>
        </p:spPr>
        <p:txBody>
          <a:bodyPr/>
          <a:lstStyle/>
          <a:p>
            <a:r>
              <a:rPr lang="en-US"/>
              <a:t>Disk Covering Problem</a:t>
            </a:r>
          </a:p>
          <a:p>
            <a:r>
              <a:rPr lang="en-US" sz="1600"/>
              <a:t>Integer Linear Programming</a:t>
            </a:r>
          </a:p>
          <a:p>
            <a:r>
              <a:rPr lang="en-US" sz="1600"/>
              <a:t>Simulated Annealing/Genetic Algorithm</a:t>
            </a:r>
          </a:p>
          <a:p>
            <a:r>
              <a:rPr lang="en-US" sz="1600">
                <a:cs typeface="Arial"/>
              </a:rPr>
              <a:t>Minimum Spanning Tree for Power Grid Design</a:t>
            </a:r>
          </a:p>
          <a:p>
            <a:r>
              <a:rPr lang="en-US">
                <a:cs typeface="Arial"/>
              </a:rPr>
              <a:t>Directed Acyclic Graph</a:t>
            </a:r>
          </a:p>
          <a:p>
            <a:r>
              <a:rPr lang="en-US" sz="1600">
                <a:cs typeface="Arial"/>
              </a:rPr>
              <a:t>Graph Neural Networks</a:t>
            </a:r>
          </a:p>
          <a:p>
            <a:endParaRPr lang="en-US"/>
          </a:p>
          <a:p>
            <a:endParaRPr lang="en-US"/>
          </a:p>
        </p:txBody>
      </p:sp>
      <p:pic>
        <p:nvPicPr>
          <p:cNvPr id="55" name="Audio 54">
            <a:hlinkClick r:id="" action="ppaction://media"/>
            <a:extLst>
              <a:ext uri="{FF2B5EF4-FFF2-40B4-BE49-F238E27FC236}">
                <a16:creationId xmlns:a16="http://schemas.microsoft.com/office/drawing/2014/main" id="{F1C98ABD-772A-044B-A180-BB886629B7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826750" y="5936996"/>
            <a:ext cx="921004" cy="921004"/>
          </a:xfrm>
          <a:prstGeom prst="ellipse">
            <a:avLst/>
          </a:prstGeom>
        </p:spPr>
      </p:pic>
    </p:spTree>
    <p:extLst>
      <p:ext uri="{BB962C8B-B14F-4D97-AF65-F5344CB8AC3E}">
        <p14:creationId xmlns:p14="http://schemas.microsoft.com/office/powerpoint/2010/main" val="2766087371"/>
      </p:ext>
    </p:extLst>
  </p:cSld>
  <p:clrMapOvr>
    <a:masterClrMapping/>
  </p:clrMapOvr>
  <mc:AlternateContent xmlns:mc="http://schemas.openxmlformats.org/markup-compatibility/2006" xmlns:p14="http://schemas.microsoft.com/office/powerpoint/2010/main">
    <mc:Choice Requires="p14">
      <p:transition spd="slow" p14:dur="2000" advTm="38563"/>
    </mc:Choice>
    <mc:Fallback xmlns="">
      <p:transition spd="slow" advTm="38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36F9-5D61-11C2-AFBB-2E3DEF75287A}"/>
              </a:ext>
            </a:extLst>
          </p:cNvPr>
          <p:cNvSpPr>
            <a:spLocks noGrp="1"/>
          </p:cNvSpPr>
          <p:nvPr>
            <p:ph type="title"/>
          </p:nvPr>
        </p:nvSpPr>
        <p:spPr>
          <a:xfrm>
            <a:off x="667512" y="1252728"/>
            <a:ext cx="4846320" cy="1829053"/>
          </a:xfrm>
        </p:spPr>
        <p:txBody>
          <a:bodyPr anchor="t">
            <a:noAutofit/>
          </a:bodyPr>
          <a:lstStyle/>
          <a:p>
            <a:r>
              <a:rPr lang="en-US" sz="4500"/>
              <a:t>Minimum Disk Covering Problem</a:t>
            </a:r>
          </a:p>
        </p:txBody>
      </p:sp>
      <p:sp>
        <p:nvSpPr>
          <p:cNvPr id="11" name="Text Placeholder 2">
            <a:extLst>
              <a:ext uri="{FF2B5EF4-FFF2-40B4-BE49-F238E27FC236}">
                <a16:creationId xmlns:a16="http://schemas.microsoft.com/office/drawing/2014/main" id="{D62FE75C-C7D2-8571-176E-4E60213CDEC7}"/>
              </a:ext>
            </a:extLst>
          </p:cNvPr>
          <p:cNvSpPr>
            <a:spLocks noGrp="1"/>
          </p:cNvSpPr>
          <p:nvPr>
            <p:ph type="body" sz="quarter" idx="13"/>
          </p:nvPr>
        </p:nvSpPr>
        <p:spPr>
          <a:xfrm>
            <a:off x="6245352" y="1252728"/>
            <a:ext cx="4828032" cy="490538"/>
          </a:xfrm>
        </p:spPr>
        <p:txBody>
          <a:bodyPr/>
          <a:lstStyle/>
          <a:p>
            <a:r>
              <a:rPr lang="en-US"/>
              <a:t>Problem</a:t>
            </a:r>
          </a:p>
        </p:txBody>
      </p:sp>
      <p:sp>
        <p:nvSpPr>
          <p:cNvPr id="13" name="Text Placeholder 3">
            <a:extLst>
              <a:ext uri="{FF2B5EF4-FFF2-40B4-BE49-F238E27FC236}">
                <a16:creationId xmlns:a16="http://schemas.microsoft.com/office/drawing/2014/main" id="{3D460801-8F63-1FCD-3F0F-6D1128517534}"/>
              </a:ext>
            </a:extLst>
          </p:cNvPr>
          <p:cNvSpPr>
            <a:spLocks noGrp="1"/>
          </p:cNvSpPr>
          <p:nvPr>
            <p:ph type="body" sz="quarter" idx="14"/>
          </p:nvPr>
        </p:nvSpPr>
        <p:spPr>
          <a:xfrm>
            <a:off x="6245352" y="3502152"/>
            <a:ext cx="4828032" cy="490538"/>
          </a:xfrm>
        </p:spPr>
        <p:txBody>
          <a:bodyPr/>
          <a:lstStyle/>
          <a:p>
            <a:r>
              <a:rPr lang="en-US"/>
              <a:t>How it Applies</a:t>
            </a:r>
          </a:p>
        </p:txBody>
      </p:sp>
      <p:sp>
        <p:nvSpPr>
          <p:cNvPr id="15" name="Text Placeholder 4">
            <a:extLst>
              <a:ext uri="{FF2B5EF4-FFF2-40B4-BE49-F238E27FC236}">
                <a16:creationId xmlns:a16="http://schemas.microsoft.com/office/drawing/2014/main" id="{5F317F5C-9750-9FDD-963C-EA596B8E58AC}"/>
              </a:ext>
            </a:extLst>
          </p:cNvPr>
          <p:cNvSpPr>
            <a:spLocks noGrp="1"/>
          </p:cNvSpPr>
          <p:nvPr>
            <p:ph type="body" sz="quarter" idx="15"/>
          </p:nvPr>
        </p:nvSpPr>
        <p:spPr>
          <a:xfrm>
            <a:off x="5989320" y="1792224"/>
            <a:ext cx="4754880" cy="1682750"/>
          </a:xfrm>
        </p:spPr>
        <p:txBody>
          <a:bodyPr/>
          <a:lstStyle/>
          <a:p>
            <a:r>
              <a:rPr lang="en-US"/>
              <a:t>Find the fewest number of circles with a radius of (r) to enclose all points within a plane</a:t>
            </a:r>
          </a:p>
        </p:txBody>
      </p:sp>
      <p:sp>
        <p:nvSpPr>
          <p:cNvPr id="17" name="Text Placeholder 5">
            <a:extLst>
              <a:ext uri="{FF2B5EF4-FFF2-40B4-BE49-F238E27FC236}">
                <a16:creationId xmlns:a16="http://schemas.microsoft.com/office/drawing/2014/main" id="{2EFC1CFB-CE53-E3FA-6CF3-022C87A33FD6}"/>
              </a:ext>
            </a:extLst>
          </p:cNvPr>
          <p:cNvSpPr>
            <a:spLocks noGrp="1"/>
          </p:cNvSpPr>
          <p:nvPr>
            <p:ph type="body" sz="quarter" idx="16"/>
          </p:nvPr>
        </p:nvSpPr>
        <p:spPr>
          <a:xfrm>
            <a:off x="5989320" y="3941064"/>
            <a:ext cx="4754880" cy="1682750"/>
          </a:xfrm>
        </p:spPr>
        <p:txBody>
          <a:bodyPr/>
          <a:lstStyle/>
          <a:p>
            <a:r>
              <a:rPr lang="en-US"/>
              <a:t>Finding the lowest number of poles to cover all houses, so all houses are within 20m of a pole</a:t>
            </a:r>
          </a:p>
          <a:p>
            <a:r>
              <a:rPr lang="en-US"/>
              <a:t>Using the fewest number of poles results in the lowest cost of poles resulting in fewest connections and possibly lowest cost</a:t>
            </a:r>
          </a:p>
          <a:p>
            <a:endParaRPr lang="en-US"/>
          </a:p>
        </p:txBody>
      </p:sp>
      <p:pic>
        <p:nvPicPr>
          <p:cNvPr id="12" name="Audio 11">
            <a:hlinkClick r:id="" action="ppaction://media"/>
            <a:extLst>
              <a:ext uri="{FF2B5EF4-FFF2-40B4-BE49-F238E27FC236}">
                <a16:creationId xmlns:a16="http://schemas.microsoft.com/office/drawing/2014/main" id="{8C3A241E-31C5-5461-6ECE-2F0BC06BB7B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1150600" y="5721350"/>
            <a:ext cx="927354" cy="927354"/>
          </a:xfrm>
          <a:prstGeom prst="ellipse">
            <a:avLst/>
          </a:prstGeom>
        </p:spPr>
      </p:pic>
    </p:spTree>
    <p:extLst>
      <p:ext uri="{BB962C8B-B14F-4D97-AF65-F5344CB8AC3E}">
        <p14:creationId xmlns:p14="http://schemas.microsoft.com/office/powerpoint/2010/main" val="1712880009"/>
      </p:ext>
    </p:extLst>
  </p:cSld>
  <p:clrMapOvr>
    <a:masterClrMapping/>
  </p:clrMapOvr>
  <mc:AlternateContent xmlns:mc="http://schemas.openxmlformats.org/markup-compatibility/2006" xmlns:p14="http://schemas.microsoft.com/office/powerpoint/2010/main">
    <mc:Choice Requires="p14">
      <p:transition spd="slow" p14:dur="2000" advTm="22104"/>
    </mc:Choice>
    <mc:Fallback xmlns="">
      <p:transition spd="slow" advTm="22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98E4-06C0-EC61-8771-241B0B183DDF}"/>
              </a:ext>
            </a:extLst>
          </p:cNvPr>
          <p:cNvSpPr>
            <a:spLocks noGrp="1"/>
          </p:cNvSpPr>
          <p:nvPr>
            <p:ph type="title"/>
          </p:nvPr>
        </p:nvSpPr>
        <p:spPr>
          <a:xfrm>
            <a:off x="667512" y="1104054"/>
            <a:ext cx="4846320" cy="1977728"/>
          </a:xfrm>
        </p:spPr>
        <p:txBody>
          <a:bodyPr/>
          <a:lstStyle/>
          <a:p>
            <a:r>
              <a:rPr lang="en-US" sz="4500"/>
              <a:t>Integer Linear Programming</a:t>
            </a:r>
          </a:p>
        </p:txBody>
      </p:sp>
      <p:sp>
        <p:nvSpPr>
          <p:cNvPr id="3" name="Text Placeholder 2">
            <a:extLst>
              <a:ext uri="{FF2B5EF4-FFF2-40B4-BE49-F238E27FC236}">
                <a16:creationId xmlns:a16="http://schemas.microsoft.com/office/drawing/2014/main" id="{27128558-2B69-FCAA-361C-A9D4BED72E35}"/>
              </a:ext>
            </a:extLst>
          </p:cNvPr>
          <p:cNvSpPr>
            <a:spLocks noGrp="1"/>
          </p:cNvSpPr>
          <p:nvPr>
            <p:ph type="body" sz="quarter" idx="13"/>
          </p:nvPr>
        </p:nvSpPr>
        <p:spPr/>
        <p:txBody>
          <a:bodyPr/>
          <a:lstStyle/>
          <a:p>
            <a:r>
              <a:rPr lang="en-US"/>
              <a:t>Uses</a:t>
            </a:r>
          </a:p>
        </p:txBody>
      </p:sp>
      <p:sp>
        <p:nvSpPr>
          <p:cNvPr id="4" name="Text Placeholder 3">
            <a:extLst>
              <a:ext uri="{FF2B5EF4-FFF2-40B4-BE49-F238E27FC236}">
                <a16:creationId xmlns:a16="http://schemas.microsoft.com/office/drawing/2014/main" id="{8515E7D4-338A-864B-CE22-3157929D8BFA}"/>
              </a:ext>
            </a:extLst>
          </p:cNvPr>
          <p:cNvSpPr>
            <a:spLocks noGrp="1"/>
          </p:cNvSpPr>
          <p:nvPr>
            <p:ph type="body" sz="quarter" idx="14"/>
          </p:nvPr>
        </p:nvSpPr>
        <p:spPr/>
        <p:txBody>
          <a:bodyPr/>
          <a:lstStyle/>
          <a:p>
            <a:r>
              <a:rPr lang="en-US"/>
              <a:t>Pros/Cons</a:t>
            </a:r>
          </a:p>
        </p:txBody>
      </p:sp>
      <p:sp>
        <p:nvSpPr>
          <p:cNvPr id="5" name="Text Placeholder 4">
            <a:extLst>
              <a:ext uri="{FF2B5EF4-FFF2-40B4-BE49-F238E27FC236}">
                <a16:creationId xmlns:a16="http://schemas.microsoft.com/office/drawing/2014/main" id="{1BAFA2D8-DC17-475F-C926-F090DA23B5C3}"/>
              </a:ext>
            </a:extLst>
          </p:cNvPr>
          <p:cNvSpPr>
            <a:spLocks noGrp="1"/>
          </p:cNvSpPr>
          <p:nvPr>
            <p:ph type="body" sz="quarter" idx="15"/>
          </p:nvPr>
        </p:nvSpPr>
        <p:spPr/>
        <p:txBody>
          <a:bodyPr/>
          <a:lstStyle/>
          <a:p>
            <a:r>
              <a:rPr lang="en-US"/>
              <a:t>Mathematical optimization technique to solve problems with whole numbers</a:t>
            </a:r>
          </a:p>
          <a:p>
            <a:r>
              <a:rPr lang="en-US"/>
              <a:t>Using </a:t>
            </a:r>
            <a:r>
              <a:rPr lang="en-US" err="1"/>
              <a:t>PuLP</a:t>
            </a:r>
            <a:r>
              <a:rPr lang="en-US"/>
              <a:t> can solve the fewest number of circles it takes all points</a:t>
            </a:r>
          </a:p>
        </p:txBody>
      </p:sp>
      <p:sp>
        <p:nvSpPr>
          <p:cNvPr id="6" name="Text Placeholder 5">
            <a:extLst>
              <a:ext uri="{FF2B5EF4-FFF2-40B4-BE49-F238E27FC236}">
                <a16:creationId xmlns:a16="http://schemas.microsoft.com/office/drawing/2014/main" id="{2675DD22-A771-AF22-8DE0-D9A8CA22F969}"/>
              </a:ext>
            </a:extLst>
          </p:cNvPr>
          <p:cNvSpPr>
            <a:spLocks noGrp="1"/>
          </p:cNvSpPr>
          <p:nvPr>
            <p:ph type="body" sz="quarter" idx="16"/>
          </p:nvPr>
        </p:nvSpPr>
        <p:spPr/>
        <p:txBody>
          <a:bodyPr/>
          <a:lstStyle/>
          <a:p>
            <a:r>
              <a:rPr lang="en-US"/>
              <a:t>Finds the exact optimal solution</a:t>
            </a:r>
          </a:p>
          <a:p>
            <a:r>
              <a:rPr lang="en-US"/>
              <a:t>Slow </a:t>
            </a:r>
          </a:p>
          <a:p>
            <a:r>
              <a:rPr lang="en-US"/>
              <a:t>Potentially not feasible in high-scale problems</a:t>
            </a:r>
          </a:p>
          <a:p>
            <a:endParaRPr lang="en-US"/>
          </a:p>
        </p:txBody>
      </p:sp>
      <p:pic>
        <p:nvPicPr>
          <p:cNvPr id="19" name="Audio 18">
            <a:hlinkClick r:id="" action="ppaction://media"/>
            <a:extLst>
              <a:ext uri="{FF2B5EF4-FFF2-40B4-BE49-F238E27FC236}">
                <a16:creationId xmlns:a16="http://schemas.microsoft.com/office/drawing/2014/main" id="{310EC7A5-DE74-4BD0-ACD3-9DE11BC069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979150" y="5365750"/>
            <a:ext cx="1079754" cy="1079754"/>
          </a:xfrm>
          <a:prstGeom prst="ellipse">
            <a:avLst/>
          </a:prstGeom>
        </p:spPr>
      </p:pic>
    </p:spTree>
    <p:extLst>
      <p:ext uri="{BB962C8B-B14F-4D97-AF65-F5344CB8AC3E}">
        <p14:creationId xmlns:p14="http://schemas.microsoft.com/office/powerpoint/2010/main" val="613620365"/>
      </p:ext>
    </p:extLst>
  </p:cSld>
  <p:clrMapOvr>
    <a:masterClrMapping/>
  </p:clrMapOvr>
  <mc:AlternateContent xmlns:mc="http://schemas.openxmlformats.org/markup-compatibility/2006" xmlns:p14="http://schemas.microsoft.com/office/powerpoint/2010/main">
    <mc:Choice Requires="p14">
      <p:transition spd="slow" p14:dur="2000" advTm="20568"/>
    </mc:Choice>
    <mc:Fallback xmlns="">
      <p:transition spd="slow" advTm="20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D37E-8DA0-E02A-8FAA-DAB0341BFADA}"/>
              </a:ext>
            </a:extLst>
          </p:cNvPr>
          <p:cNvSpPr>
            <a:spLocks noGrp="1"/>
          </p:cNvSpPr>
          <p:nvPr>
            <p:ph type="title"/>
          </p:nvPr>
        </p:nvSpPr>
        <p:spPr>
          <a:xfrm>
            <a:off x="667512" y="698500"/>
            <a:ext cx="4846320" cy="2383281"/>
          </a:xfrm>
        </p:spPr>
        <p:txBody>
          <a:bodyPr/>
          <a:lstStyle/>
          <a:p>
            <a:r>
              <a:rPr lang="en-US" sz="4500"/>
              <a:t>Simulated Annealing/</a:t>
            </a:r>
            <a:br>
              <a:rPr lang="en-US" sz="4500"/>
            </a:br>
            <a:r>
              <a:rPr lang="en-US" sz="4500"/>
              <a:t>Genetic Algorithm</a:t>
            </a:r>
          </a:p>
        </p:txBody>
      </p:sp>
      <p:sp>
        <p:nvSpPr>
          <p:cNvPr id="3" name="Text Placeholder 2">
            <a:extLst>
              <a:ext uri="{FF2B5EF4-FFF2-40B4-BE49-F238E27FC236}">
                <a16:creationId xmlns:a16="http://schemas.microsoft.com/office/drawing/2014/main" id="{70300784-74A2-8E94-B3A1-0C6AD4E2675F}"/>
              </a:ext>
            </a:extLst>
          </p:cNvPr>
          <p:cNvSpPr>
            <a:spLocks noGrp="1"/>
          </p:cNvSpPr>
          <p:nvPr>
            <p:ph type="body" sz="quarter" idx="13"/>
          </p:nvPr>
        </p:nvSpPr>
        <p:spPr>
          <a:xfrm>
            <a:off x="6245352" y="351631"/>
            <a:ext cx="4828032" cy="490538"/>
          </a:xfrm>
        </p:spPr>
        <p:txBody>
          <a:bodyPr/>
          <a:lstStyle/>
          <a:p>
            <a:r>
              <a:rPr lang="en-US"/>
              <a:t>Uses</a:t>
            </a:r>
          </a:p>
        </p:txBody>
      </p:sp>
      <p:sp>
        <p:nvSpPr>
          <p:cNvPr id="4" name="Text Placeholder 3">
            <a:extLst>
              <a:ext uri="{FF2B5EF4-FFF2-40B4-BE49-F238E27FC236}">
                <a16:creationId xmlns:a16="http://schemas.microsoft.com/office/drawing/2014/main" id="{1A1CB986-67D4-32E5-5772-472EC8897B2F}"/>
              </a:ext>
            </a:extLst>
          </p:cNvPr>
          <p:cNvSpPr>
            <a:spLocks noGrp="1"/>
          </p:cNvSpPr>
          <p:nvPr>
            <p:ph type="body" sz="quarter" idx="14"/>
          </p:nvPr>
        </p:nvSpPr>
        <p:spPr>
          <a:xfrm>
            <a:off x="6245352" y="3521202"/>
            <a:ext cx="4828032" cy="490538"/>
          </a:xfrm>
        </p:spPr>
        <p:txBody>
          <a:bodyPr/>
          <a:lstStyle/>
          <a:p>
            <a:r>
              <a:rPr lang="en-US"/>
              <a:t>Pros/Cons</a:t>
            </a:r>
          </a:p>
          <a:p>
            <a:endParaRPr lang="en-US"/>
          </a:p>
        </p:txBody>
      </p:sp>
      <p:sp>
        <p:nvSpPr>
          <p:cNvPr id="5" name="Text Placeholder 4">
            <a:extLst>
              <a:ext uri="{FF2B5EF4-FFF2-40B4-BE49-F238E27FC236}">
                <a16:creationId xmlns:a16="http://schemas.microsoft.com/office/drawing/2014/main" id="{7929BB19-5170-D8E3-2560-5953D9BA6B49}"/>
              </a:ext>
            </a:extLst>
          </p:cNvPr>
          <p:cNvSpPr>
            <a:spLocks noGrp="1"/>
          </p:cNvSpPr>
          <p:nvPr>
            <p:ph type="body" sz="quarter" idx="15"/>
          </p:nvPr>
        </p:nvSpPr>
        <p:spPr>
          <a:xfrm>
            <a:off x="5989320" y="816356"/>
            <a:ext cx="4754880" cy="1682750"/>
          </a:xfrm>
        </p:spPr>
        <p:txBody>
          <a:bodyPr/>
          <a:lstStyle/>
          <a:p>
            <a:r>
              <a:rPr lang="en-US"/>
              <a:t>Simulated Annealing starts with an initial solution and then changes it slightly with each iteration, and iteration passes converges to the solution</a:t>
            </a:r>
          </a:p>
          <a:p>
            <a:r>
              <a:rPr lang="en-US"/>
              <a:t>Starts with a group of solutions and then mutates and alters solution with each iteration optimizing based on fitness of solutions</a:t>
            </a:r>
          </a:p>
        </p:txBody>
      </p:sp>
      <p:sp>
        <p:nvSpPr>
          <p:cNvPr id="6" name="Text Placeholder 5">
            <a:extLst>
              <a:ext uri="{FF2B5EF4-FFF2-40B4-BE49-F238E27FC236}">
                <a16:creationId xmlns:a16="http://schemas.microsoft.com/office/drawing/2014/main" id="{B596DEC1-7FE4-641A-D828-842F78B50EDA}"/>
              </a:ext>
            </a:extLst>
          </p:cNvPr>
          <p:cNvSpPr>
            <a:spLocks noGrp="1"/>
          </p:cNvSpPr>
          <p:nvPr>
            <p:ph type="body" sz="quarter" idx="16"/>
          </p:nvPr>
        </p:nvSpPr>
        <p:spPr/>
        <p:txBody>
          <a:bodyPr/>
          <a:lstStyle/>
          <a:p>
            <a:r>
              <a:rPr lang="en-US"/>
              <a:t>Faster computation</a:t>
            </a:r>
          </a:p>
          <a:p>
            <a:r>
              <a:rPr lang="en-US"/>
              <a:t>Better with scaling problems</a:t>
            </a:r>
          </a:p>
          <a:p>
            <a:r>
              <a:rPr lang="en-US"/>
              <a:t>Requires tuning</a:t>
            </a:r>
          </a:p>
          <a:p>
            <a:r>
              <a:rPr lang="en-US"/>
              <a:t>Does not guarantee optimal solution</a:t>
            </a:r>
          </a:p>
          <a:p>
            <a:endParaRPr lang="en-US"/>
          </a:p>
        </p:txBody>
      </p:sp>
      <p:pic>
        <p:nvPicPr>
          <p:cNvPr id="17" name="Audio 16">
            <a:hlinkClick r:id="" action="ppaction://media"/>
            <a:extLst>
              <a:ext uri="{FF2B5EF4-FFF2-40B4-BE49-F238E27FC236}">
                <a16:creationId xmlns:a16="http://schemas.microsoft.com/office/drawing/2014/main" id="{879A5A69-A199-035A-D902-CF259189EA6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909300" y="5575300"/>
            <a:ext cx="1200404" cy="1200404"/>
          </a:xfrm>
          <a:prstGeom prst="ellipse">
            <a:avLst/>
          </a:prstGeom>
        </p:spPr>
      </p:pic>
    </p:spTree>
    <p:extLst>
      <p:ext uri="{BB962C8B-B14F-4D97-AF65-F5344CB8AC3E}">
        <p14:creationId xmlns:p14="http://schemas.microsoft.com/office/powerpoint/2010/main" val="3910038534"/>
      </p:ext>
    </p:extLst>
  </p:cSld>
  <p:clrMapOvr>
    <a:masterClrMapping/>
  </p:clrMapOvr>
  <mc:AlternateContent xmlns:mc="http://schemas.openxmlformats.org/markup-compatibility/2006" xmlns:p14="http://schemas.microsoft.com/office/powerpoint/2010/main">
    <mc:Choice Requires="p14">
      <p:transition spd="slow" p14:dur="2000" advTm="41461"/>
    </mc:Choice>
    <mc:Fallback xmlns="">
      <p:transition spd="slow" advTm="41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Project status report">
  <a:themeElements>
    <a:clrScheme name="Custom 10">
      <a:dk1>
        <a:srgbClr val="000000"/>
      </a:dk1>
      <a:lt1>
        <a:srgbClr val="FFFFFF"/>
      </a:lt1>
      <a:dk2>
        <a:srgbClr val="3B4546"/>
      </a:dk2>
      <a:lt2>
        <a:srgbClr val="E7E6E6"/>
      </a:lt2>
      <a:accent1>
        <a:srgbClr val="753F2C"/>
      </a:accent1>
      <a:accent2>
        <a:srgbClr val="637376"/>
      </a:accent2>
      <a:accent3>
        <a:srgbClr val="BE937E"/>
      </a:accent3>
      <a:accent4>
        <a:srgbClr val="576853"/>
      </a:accent4>
      <a:accent5>
        <a:srgbClr val="EDE9E6"/>
      </a:accent5>
      <a:accent6>
        <a:srgbClr val="D0CDC5"/>
      </a:accent6>
      <a:hlink>
        <a:srgbClr val="4F4F4F"/>
      </a:hlink>
      <a:folHlink>
        <a:srgbClr val="BE937E"/>
      </a:folHlink>
    </a:clrScheme>
    <a:fontScheme name="Custom 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_Status_Report_Win32_jx_v12" id="{5D6FBA16-B4D1-4307-B1D7-61285FA0D9C0}" vid="{1DA9E459-46CB-4408-AA4C-63950E2E54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75A66FF-7F8D-4D21-80BC-27E3CBC958F7}">
  <we:reference id="4b785c87-866c-4bad-85d8-5d1ae467ac9a" version="3.16.0.0" store="EXCatalog" storeType="EXCatalog"/>
  <we:alternateReferences>
    <we:reference id="WA104381909" version="3.1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F1044BAB85AA4D84F496D8B7370E1D" ma:contentTypeVersion="1" ma:contentTypeDescription="Create a new document." ma:contentTypeScope="" ma:versionID="7202d696d19d7d3683e6b6232e9cdc30">
  <xsd:schema xmlns:xsd="http://www.w3.org/2001/XMLSchema" xmlns:xs="http://www.w3.org/2001/XMLSchema" xmlns:p="http://schemas.microsoft.com/office/2006/metadata/properties" xmlns:ns3="1160d2ae-30bb-45f4-b729-b5907cfd224d" targetNamespace="http://schemas.microsoft.com/office/2006/metadata/properties" ma:root="true" ma:fieldsID="bca8a3a75a734e37deecee9f00eecf76" ns3:_="">
    <xsd:import namespace="1160d2ae-30bb-45f4-b729-b5907cfd224d"/>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60d2ae-30bb-45f4-b729-b5907cfd224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7C40D5-E4B1-45B5-956A-EEE6B466BD97}">
  <ds:schemaRefs>
    <ds:schemaRef ds:uri="http://purl.org/dc/elements/1.1/"/>
    <ds:schemaRef ds:uri="http://purl.org/dc/dcmitype/"/>
    <ds:schemaRef ds:uri="http://purl.org/dc/term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1160d2ae-30bb-45f4-b729-b5907cfd224d"/>
    <ds:schemaRef ds:uri="http://schemas.microsoft.com/office/2006/metadata/properties"/>
  </ds:schemaRefs>
</ds:datastoreItem>
</file>

<file path=customXml/itemProps2.xml><?xml version="1.0" encoding="utf-8"?>
<ds:datastoreItem xmlns:ds="http://schemas.openxmlformats.org/officeDocument/2006/customXml" ds:itemID="{2EE64922-5BAE-4E53-9742-78A10A0D6AB5}">
  <ds:schemaRefs>
    <ds:schemaRef ds:uri="1160d2ae-30bb-45f4-b729-b5907cfd22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A13B036-96A1-44BC-8F33-A28B0300B9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0</TotalTime>
  <Words>1078</Words>
  <Application>Microsoft Office PowerPoint</Application>
  <PresentationFormat>Widescreen</PresentationFormat>
  <Paragraphs>94</Paragraphs>
  <Slides>15</Slides>
  <Notes>3</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Courier New</vt:lpstr>
      <vt:lpstr>Project status report</vt:lpstr>
      <vt:lpstr>P6 Renewvia - design</vt:lpstr>
      <vt:lpstr>Members and Roles</vt:lpstr>
      <vt:lpstr>Renewvia Energy</vt:lpstr>
      <vt:lpstr>Renewvia Solar Mini-Grid Powerline Distribution networks design</vt:lpstr>
      <vt:lpstr>TimeLine</vt:lpstr>
      <vt:lpstr>Architecture Details</vt:lpstr>
      <vt:lpstr>Minimum Disk Covering Problem</vt:lpstr>
      <vt:lpstr>Integer Linear Programming</vt:lpstr>
      <vt:lpstr>Simulated Annealing/ Genetic Algorithm</vt:lpstr>
      <vt:lpstr>Directed Acyclic Graph</vt:lpstr>
      <vt:lpstr>Graph Neural Networks</vt:lpstr>
      <vt:lpstr>Minimum Spanning tree For power grid design</vt:lpstr>
      <vt:lpstr>Minimum Spanning tree For Pole connection</vt:lpstr>
      <vt:lpstr>Project Home Page</vt:lpstr>
      <vt:lpstr>Project Homepage Screenshots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Taylor</dc:creator>
  <cp:lastModifiedBy>Nguyen, Taylor</cp:lastModifiedBy>
  <cp:revision>1</cp:revision>
  <dcterms:created xsi:type="dcterms:W3CDTF">2025-02-19T03:18:08Z</dcterms:created>
  <dcterms:modified xsi:type="dcterms:W3CDTF">2025-02-23T22:42:08Z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0x010100ECF1044BAB85AA4D84F496D8B7370E1D</vt:lpwstr>
  </property>
</Properties>
</file>